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2" r:id="rId4"/>
    <p:sldId id="271" r:id="rId5"/>
    <p:sldId id="267" r:id="rId6"/>
    <p:sldId id="273" r:id="rId7"/>
    <p:sldId id="270" r:id="rId8"/>
    <p:sldId id="259" r:id="rId9"/>
    <p:sldId id="284" r:id="rId10"/>
    <p:sldId id="260" r:id="rId11"/>
    <p:sldId id="261" r:id="rId12"/>
    <p:sldId id="262" r:id="rId13"/>
    <p:sldId id="274" r:id="rId14"/>
    <p:sldId id="285" r:id="rId15"/>
    <p:sldId id="263" r:id="rId16"/>
    <p:sldId id="275" r:id="rId17"/>
    <p:sldId id="276" r:id="rId18"/>
    <p:sldId id="277" r:id="rId19"/>
    <p:sldId id="278" r:id="rId20"/>
    <p:sldId id="280" r:id="rId21"/>
    <p:sldId id="265" r:id="rId22"/>
    <p:sldId id="282" r:id="rId23"/>
    <p:sldId id="281" r:id="rId24"/>
    <p:sldId id="283" r:id="rId25"/>
    <p:sldId id="266" r:id="rId26"/>
    <p:sldId id="286" r:id="rId27"/>
    <p:sldId id="268" r:id="rId28"/>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Candara" pitchFamily="34" charset="0"/>
        <a:ea typeface="新細明體" charset="-120"/>
        <a:cs typeface="+mn-cs"/>
      </a:defRPr>
    </a:lvl1pPr>
    <a:lvl2pPr marL="457200" algn="l" rtl="0" fontAlgn="base">
      <a:spcBef>
        <a:spcPct val="0"/>
      </a:spcBef>
      <a:spcAft>
        <a:spcPct val="0"/>
      </a:spcAft>
      <a:defRPr kumimoji="1" kern="1200">
        <a:solidFill>
          <a:schemeClr val="tx1"/>
        </a:solidFill>
        <a:latin typeface="Candara" pitchFamily="34" charset="0"/>
        <a:ea typeface="新細明體" charset="-120"/>
        <a:cs typeface="+mn-cs"/>
      </a:defRPr>
    </a:lvl2pPr>
    <a:lvl3pPr marL="914400" algn="l" rtl="0" fontAlgn="base">
      <a:spcBef>
        <a:spcPct val="0"/>
      </a:spcBef>
      <a:spcAft>
        <a:spcPct val="0"/>
      </a:spcAft>
      <a:defRPr kumimoji="1" kern="1200">
        <a:solidFill>
          <a:schemeClr val="tx1"/>
        </a:solidFill>
        <a:latin typeface="Candara" pitchFamily="34" charset="0"/>
        <a:ea typeface="新細明體" charset="-120"/>
        <a:cs typeface="+mn-cs"/>
      </a:defRPr>
    </a:lvl3pPr>
    <a:lvl4pPr marL="1371600" algn="l" rtl="0" fontAlgn="base">
      <a:spcBef>
        <a:spcPct val="0"/>
      </a:spcBef>
      <a:spcAft>
        <a:spcPct val="0"/>
      </a:spcAft>
      <a:defRPr kumimoji="1" kern="1200">
        <a:solidFill>
          <a:schemeClr val="tx1"/>
        </a:solidFill>
        <a:latin typeface="Candara" pitchFamily="34" charset="0"/>
        <a:ea typeface="新細明體" charset="-120"/>
        <a:cs typeface="+mn-cs"/>
      </a:defRPr>
    </a:lvl4pPr>
    <a:lvl5pPr marL="1828800" algn="l" rtl="0" fontAlgn="base">
      <a:spcBef>
        <a:spcPct val="0"/>
      </a:spcBef>
      <a:spcAft>
        <a:spcPct val="0"/>
      </a:spcAft>
      <a:defRPr kumimoji="1" kern="1200">
        <a:solidFill>
          <a:schemeClr val="tx1"/>
        </a:solidFill>
        <a:latin typeface="Candara" pitchFamily="34" charset="0"/>
        <a:ea typeface="新細明體" charset="-120"/>
        <a:cs typeface="+mn-cs"/>
      </a:defRPr>
    </a:lvl5pPr>
    <a:lvl6pPr marL="2286000" algn="l" defTabSz="914400" rtl="0" eaLnBrk="1" latinLnBrk="0" hangingPunct="1">
      <a:defRPr kumimoji="1" kern="1200">
        <a:solidFill>
          <a:schemeClr val="tx1"/>
        </a:solidFill>
        <a:latin typeface="Candara" pitchFamily="34" charset="0"/>
        <a:ea typeface="新細明體" charset="-120"/>
        <a:cs typeface="+mn-cs"/>
      </a:defRPr>
    </a:lvl6pPr>
    <a:lvl7pPr marL="2743200" algn="l" defTabSz="914400" rtl="0" eaLnBrk="1" latinLnBrk="0" hangingPunct="1">
      <a:defRPr kumimoji="1" kern="1200">
        <a:solidFill>
          <a:schemeClr val="tx1"/>
        </a:solidFill>
        <a:latin typeface="Candara" pitchFamily="34" charset="0"/>
        <a:ea typeface="新細明體" charset="-120"/>
        <a:cs typeface="+mn-cs"/>
      </a:defRPr>
    </a:lvl7pPr>
    <a:lvl8pPr marL="3200400" algn="l" defTabSz="914400" rtl="0" eaLnBrk="1" latinLnBrk="0" hangingPunct="1">
      <a:defRPr kumimoji="1" kern="1200">
        <a:solidFill>
          <a:schemeClr val="tx1"/>
        </a:solidFill>
        <a:latin typeface="Candara" pitchFamily="34" charset="0"/>
        <a:ea typeface="新細明體" charset="-120"/>
        <a:cs typeface="+mn-cs"/>
      </a:defRPr>
    </a:lvl8pPr>
    <a:lvl9pPr marL="3657600" algn="l" defTabSz="914400" rtl="0" eaLnBrk="1" latinLnBrk="0" hangingPunct="1">
      <a:defRPr kumimoji="1" kern="1200">
        <a:solidFill>
          <a:schemeClr val="tx1"/>
        </a:solidFill>
        <a:latin typeface="Candara" pitchFamily="34"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47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Rounded Rectangle 15"/>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grpSp>
        <p:nvGrpSpPr>
          <p:cNvPr id="5" name="Group 9"/>
          <p:cNvGrpSpPr>
            <a:grpSpLocks noChangeAspect="1"/>
          </p:cNvGrpSpPr>
          <p:nvPr/>
        </p:nvGrpSpPr>
        <p:grpSpPr bwMode="auto">
          <a:xfrm>
            <a:off x="211138" y="5354638"/>
            <a:ext cx="8723312" cy="1330325"/>
            <a:chOff x="-3905250" y="4294188"/>
            <a:chExt cx="13011150" cy="1892300"/>
          </a:xfrm>
        </p:grpSpPr>
        <p:sp>
          <p:nvSpPr>
            <p:cNvPr id="6"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zh-TW" altLang="en-US"/>
            </a:p>
          </p:txBody>
        </p:sp>
        <p:sp>
          <p:nvSpPr>
            <p:cNvPr id="7"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zh-TW" altLang="en-US"/>
            </a:p>
          </p:txBody>
        </p:sp>
        <p:sp>
          <p:nvSpPr>
            <p:cNvPr id="8"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zh-TW" altLang="en-US"/>
            </a:p>
          </p:txBody>
        </p:sp>
        <p:sp>
          <p:nvSpPr>
            <p:cNvPr id="9"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zh-TW" altLang="en-US"/>
            </a:p>
          </p:txBody>
        </p:sp>
        <p:sp useBgFill="1">
          <p:nvSpPr>
            <p:cNvPr id="10" name="Freeform 10"/>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zh-TW" alt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11" name="Date Placeholder 3"/>
          <p:cNvSpPr>
            <a:spLocks noGrp="1"/>
          </p:cNvSpPr>
          <p:nvPr>
            <p:ph type="dt" sz="half" idx="10"/>
          </p:nvPr>
        </p:nvSpPr>
        <p:spPr/>
        <p:txBody>
          <a:bodyPr/>
          <a:lstStyle>
            <a:lvl1pPr>
              <a:defRPr/>
            </a:lvl1pPr>
          </a:lstStyle>
          <a:p>
            <a:pPr>
              <a:defRPr/>
            </a:pPr>
            <a:fld id="{7E1CDAA7-673C-4422-90B0-D23F436BD50B}" type="datetimeFigureOut">
              <a:rPr lang="zh-TW" altLang="en-US"/>
              <a:pPr>
                <a:defRPr/>
              </a:pPr>
              <a:t>2013/3/12</a:t>
            </a:fld>
            <a:endParaRPr lang="zh-TW" altLang="en-US"/>
          </a:p>
        </p:txBody>
      </p:sp>
      <p:sp>
        <p:nvSpPr>
          <p:cNvPr id="12" name="Footer Placeholder 4"/>
          <p:cNvSpPr>
            <a:spLocks noGrp="1"/>
          </p:cNvSpPr>
          <p:nvPr>
            <p:ph type="ftr" sz="quarter" idx="11"/>
          </p:nvPr>
        </p:nvSpPr>
        <p:spPr/>
        <p:txBody>
          <a:bodyPr/>
          <a:lstStyle>
            <a:lvl1pPr>
              <a:defRPr/>
            </a:lvl1pPr>
          </a:lstStyle>
          <a:p>
            <a:pPr>
              <a:defRPr/>
            </a:pPr>
            <a:endParaRPr lang="zh-TW" altLang="en-US"/>
          </a:p>
        </p:txBody>
      </p:sp>
      <p:sp>
        <p:nvSpPr>
          <p:cNvPr id="13" name="Slide Number Placeholder 5"/>
          <p:cNvSpPr>
            <a:spLocks noGrp="1"/>
          </p:cNvSpPr>
          <p:nvPr>
            <p:ph type="sldNum" sz="quarter" idx="12"/>
          </p:nvPr>
        </p:nvSpPr>
        <p:spPr/>
        <p:txBody>
          <a:bodyPr/>
          <a:lstStyle>
            <a:lvl1pPr>
              <a:defRPr/>
            </a:lvl1pPr>
          </a:lstStyle>
          <a:p>
            <a:pPr>
              <a:defRPr/>
            </a:pPr>
            <a:fld id="{0EF70C27-3FF7-4EB2-B41A-AEF3272EDB87}" type="slidenum">
              <a:rPr lang="zh-TW" altLang="en-US"/>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lvl1pPr>
              <a:defRPr/>
            </a:lvl1pPr>
          </a:lstStyle>
          <a:p>
            <a:pPr>
              <a:defRPr/>
            </a:pPr>
            <a:fld id="{6F0FFC31-5DF9-4565-99A6-22A98FD071DD}" type="datetimeFigureOut">
              <a:rPr lang="zh-TW" altLang="en-US"/>
              <a:pPr>
                <a:defRPr/>
              </a:pPr>
              <a:t>2013/3/12</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2531861A-F767-40C9-B29C-502E8972E1EC}" type="slidenum">
              <a:rPr lang="zh-TW" altLang="en-US"/>
              <a:pPr>
                <a:defRPr/>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4" name="Rounded Rectangle 20"/>
          <p:cNvSpPr/>
          <p:nvPr/>
        </p:nvSpPr>
        <p:spPr bwMode="hidden">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grpSp>
        <p:nvGrpSpPr>
          <p:cNvPr id="5" name="Group 14"/>
          <p:cNvGrpSpPr>
            <a:grpSpLocks noChangeAspect="1"/>
          </p:cNvGrpSpPr>
          <p:nvPr/>
        </p:nvGrpSpPr>
        <p:grpSpPr bwMode="auto">
          <a:xfrm>
            <a:off x="211138" y="714375"/>
            <a:ext cx="8723312" cy="1331913"/>
            <a:chOff x="-3905250" y="4294188"/>
            <a:chExt cx="13011150" cy="1892300"/>
          </a:xfrm>
        </p:grpSpPr>
        <p:sp>
          <p:nvSpPr>
            <p:cNvPr id="6"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zh-TW" altLang="en-US"/>
            </a:p>
          </p:txBody>
        </p:sp>
        <p:sp>
          <p:nvSpPr>
            <p:cNvPr id="7"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zh-TW" altLang="en-US"/>
            </a:p>
          </p:txBody>
        </p:sp>
        <p:sp>
          <p:nvSpPr>
            <p:cNvPr id="8"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zh-TW" altLang="en-US"/>
            </a:p>
          </p:txBody>
        </p:sp>
        <p:sp>
          <p:nvSpPr>
            <p:cNvPr id="9"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zh-TW" altLang="en-US"/>
            </a:p>
          </p:txBody>
        </p:sp>
        <p:sp useBgFill="1">
          <p:nvSpPr>
            <p:cNvPr id="10" name="Freeform 19"/>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zh-TW" altLang="en-US"/>
            </a:p>
          </p:txBody>
        </p:sp>
      </p:grpSp>
      <p:sp>
        <p:nvSpPr>
          <p:cNvPr id="2" name="Vertical Title 1"/>
          <p:cNvSpPr>
            <a:spLocks noGrp="1"/>
          </p:cNvSpPr>
          <p:nvPr>
            <p:ph type="title" orient="vert"/>
          </p:nvPr>
        </p:nvSpPr>
        <p:spPr>
          <a:xfrm>
            <a:off x="6629400" y="1447800"/>
            <a:ext cx="2057400" cy="4487333"/>
          </a:xfrm>
        </p:spPr>
        <p:txBody>
          <a:bodyPr vert="eaVert"/>
          <a:lstStyle>
            <a:lvl1pPr algn="l">
              <a:defRPr>
                <a:solidFill>
                  <a:schemeClr val="tx2"/>
                </a:solidFil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1" name="Date Placeholder 3"/>
          <p:cNvSpPr>
            <a:spLocks noGrp="1"/>
          </p:cNvSpPr>
          <p:nvPr>
            <p:ph type="dt" sz="half" idx="10"/>
          </p:nvPr>
        </p:nvSpPr>
        <p:spPr/>
        <p:txBody>
          <a:bodyPr/>
          <a:lstStyle>
            <a:lvl1pPr>
              <a:defRPr/>
            </a:lvl1pPr>
          </a:lstStyle>
          <a:p>
            <a:pPr>
              <a:defRPr/>
            </a:pPr>
            <a:fld id="{C3765FCF-3438-4938-B636-21FEE16B14A4}" type="datetimeFigureOut">
              <a:rPr lang="zh-TW" altLang="en-US"/>
              <a:pPr>
                <a:defRPr/>
              </a:pPr>
              <a:t>2013/3/12</a:t>
            </a:fld>
            <a:endParaRPr lang="zh-TW" altLang="en-US"/>
          </a:p>
        </p:txBody>
      </p:sp>
      <p:sp>
        <p:nvSpPr>
          <p:cNvPr id="12" name="Footer Placeholder 4"/>
          <p:cNvSpPr>
            <a:spLocks noGrp="1"/>
          </p:cNvSpPr>
          <p:nvPr>
            <p:ph type="ftr" sz="quarter" idx="11"/>
          </p:nvPr>
        </p:nvSpPr>
        <p:spPr/>
        <p:txBody>
          <a:bodyPr/>
          <a:lstStyle>
            <a:lvl1pPr>
              <a:defRPr/>
            </a:lvl1pPr>
          </a:lstStyle>
          <a:p>
            <a:pPr>
              <a:defRPr/>
            </a:pPr>
            <a:endParaRPr lang="zh-TW" altLang="en-US"/>
          </a:p>
        </p:txBody>
      </p:sp>
      <p:sp>
        <p:nvSpPr>
          <p:cNvPr id="13" name="Slide Number Placeholder 5"/>
          <p:cNvSpPr>
            <a:spLocks noGrp="1"/>
          </p:cNvSpPr>
          <p:nvPr>
            <p:ph type="sldNum" sz="quarter" idx="12"/>
          </p:nvPr>
        </p:nvSpPr>
        <p:spPr/>
        <p:txBody>
          <a:bodyPr/>
          <a:lstStyle>
            <a:lvl1pPr>
              <a:defRPr/>
            </a:lvl1pPr>
          </a:lstStyle>
          <a:p>
            <a:pPr>
              <a:defRPr/>
            </a:pPr>
            <a:fld id="{9FE37814-450A-4EF2-B377-91EA040842FF}" type="slidenum">
              <a:rPr lang="zh-TW" altLang="en-US"/>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Title 6"/>
          <p:cNvSpPr>
            <a:spLocks noGrp="1"/>
          </p:cNvSpPr>
          <p:nvPr>
            <p:ph type="title"/>
          </p:nvPr>
        </p:nvSpPr>
        <p:spPr/>
        <p:txBody>
          <a:bodyPr/>
          <a:lstStyle/>
          <a:p>
            <a:r>
              <a:rPr lang="zh-TW" altLang="en-US" smtClean="0"/>
              <a:t>按一下以編輯母片標題樣式</a:t>
            </a:r>
            <a:endParaRPr lang="en-US"/>
          </a:p>
        </p:txBody>
      </p:sp>
      <p:sp>
        <p:nvSpPr>
          <p:cNvPr id="4" name="Date Placeholder 3"/>
          <p:cNvSpPr>
            <a:spLocks noGrp="1"/>
          </p:cNvSpPr>
          <p:nvPr>
            <p:ph type="dt" sz="half" idx="10"/>
          </p:nvPr>
        </p:nvSpPr>
        <p:spPr/>
        <p:txBody>
          <a:bodyPr/>
          <a:lstStyle>
            <a:lvl1pPr>
              <a:defRPr/>
            </a:lvl1pPr>
          </a:lstStyle>
          <a:p>
            <a:pPr>
              <a:defRPr/>
            </a:pPr>
            <a:fld id="{6EABF268-7053-4AAD-A512-C027826D03E5}" type="datetimeFigureOut">
              <a:rPr lang="zh-TW" altLang="en-US"/>
              <a:pPr>
                <a:defRPr/>
              </a:pPr>
              <a:t>2013/3/12</a:t>
            </a:fld>
            <a:endParaRPr lang="zh-TW" altLang="en-US"/>
          </a:p>
        </p:txBody>
      </p:sp>
      <p:sp>
        <p:nvSpPr>
          <p:cNvPr id="5" name="Footer Placeholder 4"/>
          <p:cNvSpPr>
            <a:spLocks noGrp="1"/>
          </p:cNvSpPr>
          <p:nvPr>
            <p:ph type="ftr" sz="quarter" idx="11"/>
          </p:nvPr>
        </p:nvSpPr>
        <p:spPr/>
        <p:txBody>
          <a:bodyPr/>
          <a:lstStyle>
            <a:lvl1pPr>
              <a:defRPr/>
            </a:lvl1pPr>
          </a:lstStyle>
          <a:p>
            <a:pPr>
              <a:defRPr/>
            </a:pPr>
            <a:endParaRPr lang="zh-TW" altLang="en-US"/>
          </a:p>
        </p:txBody>
      </p:sp>
      <p:sp>
        <p:nvSpPr>
          <p:cNvPr id="6" name="Slide Number Placeholder 5"/>
          <p:cNvSpPr>
            <a:spLocks noGrp="1"/>
          </p:cNvSpPr>
          <p:nvPr>
            <p:ph type="sldNum" sz="quarter" idx="12"/>
          </p:nvPr>
        </p:nvSpPr>
        <p:spPr/>
        <p:txBody>
          <a:bodyPr/>
          <a:lstStyle>
            <a:lvl1pPr>
              <a:defRPr/>
            </a:lvl1pPr>
          </a:lstStyle>
          <a:p>
            <a:pPr>
              <a:defRPr/>
            </a:pPr>
            <a:fld id="{2267EB53-3327-4A2F-9303-F86060E634E2}" type="slidenum">
              <a:rPr lang="zh-TW" altLang="en-US"/>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4" name="Rounded Rectangle 13"/>
          <p:cNvSpPr/>
          <p:nvPr/>
        </p:nvSpPr>
        <p:spPr>
          <a:xfrm>
            <a:off x="228600" y="228600"/>
            <a:ext cx="8696325" cy="47371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sp>
        <p:nvSpPr>
          <p:cNvPr id="5" name="Freeform 14"/>
          <p:cNvSpPr>
            <a:spLocks/>
          </p:cNvSpPr>
          <p:nvPr/>
        </p:nvSpPr>
        <p:spPr bwMode="hidden">
          <a:xfrm>
            <a:off x="6046788" y="4203700"/>
            <a:ext cx="2876550" cy="714375"/>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zh-TW" altLang="en-US"/>
          </a:p>
        </p:txBody>
      </p:sp>
      <p:sp>
        <p:nvSpPr>
          <p:cNvPr id="6" name="Freeform 18"/>
          <p:cNvSpPr>
            <a:spLocks/>
          </p:cNvSpPr>
          <p:nvPr/>
        </p:nvSpPr>
        <p:spPr bwMode="hidden">
          <a:xfrm>
            <a:off x="2619375" y="4075113"/>
            <a:ext cx="5545138" cy="850900"/>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zh-TW" altLang="en-US"/>
          </a:p>
        </p:txBody>
      </p:sp>
      <p:sp>
        <p:nvSpPr>
          <p:cNvPr id="7" name="Freeform 22"/>
          <p:cNvSpPr>
            <a:spLocks/>
          </p:cNvSpPr>
          <p:nvPr/>
        </p:nvSpPr>
        <p:spPr bwMode="hidden">
          <a:xfrm>
            <a:off x="2828925" y="4087813"/>
            <a:ext cx="5467350" cy="774700"/>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zh-TW" altLang="en-US"/>
          </a:p>
        </p:txBody>
      </p:sp>
      <p:sp>
        <p:nvSpPr>
          <p:cNvPr id="8" name="Freeform 26"/>
          <p:cNvSpPr>
            <a:spLocks/>
          </p:cNvSpPr>
          <p:nvPr/>
        </p:nvSpPr>
        <p:spPr bwMode="hidden">
          <a:xfrm>
            <a:off x="5610225" y="4073525"/>
            <a:ext cx="3306763" cy="652463"/>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zh-TW" altLang="en-US"/>
          </a:p>
        </p:txBody>
      </p:sp>
      <p:sp useBgFill="1">
        <p:nvSpPr>
          <p:cNvPr id="9" name="Freeform 10"/>
          <p:cNvSpPr>
            <a:spLocks/>
          </p:cNvSpPr>
          <p:nvPr/>
        </p:nvSpPr>
        <p:spPr bwMode="hidden">
          <a:xfrm>
            <a:off x="211138" y="4059238"/>
            <a:ext cx="8723312" cy="1328737"/>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zh-TW" alt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10" name="Date Placeholder 3"/>
          <p:cNvSpPr>
            <a:spLocks noGrp="1"/>
          </p:cNvSpPr>
          <p:nvPr>
            <p:ph type="dt" sz="half" idx="10"/>
          </p:nvPr>
        </p:nvSpPr>
        <p:spPr/>
        <p:txBody>
          <a:bodyPr/>
          <a:lstStyle>
            <a:lvl1pPr>
              <a:defRPr/>
            </a:lvl1pPr>
          </a:lstStyle>
          <a:p>
            <a:pPr>
              <a:defRPr/>
            </a:pPr>
            <a:fld id="{BF2EBDBD-B56B-4EC4-862A-C8CA03CC06A0}" type="datetimeFigureOut">
              <a:rPr lang="zh-TW" altLang="en-US"/>
              <a:pPr>
                <a:defRPr/>
              </a:pPr>
              <a:t>2013/3/12</a:t>
            </a:fld>
            <a:endParaRPr lang="zh-TW" altLang="en-US"/>
          </a:p>
        </p:txBody>
      </p:sp>
      <p:sp>
        <p:nvSpPr>
          <p:cNvPr id="11" name="Footer Placeholder 4"/>
          <p:cNvSpPr>
            <a:spLocks noGrp="1"/>
          </p:cNvSpPr>
          <p:nvPr>
            <p:ph type="ftr" sz="quarter" idx="11"/>
          </p:nvPr>
        </p:nvSpPr>
        <p:spPr/>
        <p:txBody>
          <a:bodyPr/>
          <a:lstStyle>
            <a:lvl1pPr>
              <a:defRPr/>
            </a:lvl1pPr>
          </a:lstStyle>
          <a:p>
            <a:pPr>
              <a:defRPr/>
            </a:pPr>
            <a:endParaRPr lang="zh-TW" altLang="en-US"/>
          </a:p>
        </p:txBody>
      </p:sp>
      <p:sp>
        <p:nvSpPr>
          <p:cNvPr id="12" name="Slide Number Placeholder 5"/>
          <p:cNvSpPr>
            <a:spLocks noGrp="1"/>
          </p:cNvSpPr>
          <p:nvPr>
            <p:ph type="sldNum" sz="quarter" idx="12"/>
          </p:nvPr>
        </p:nvSpPr>
        <p:spPr/>
        <p:txBody>
          <a:bodyPr/>
          <a:lstStyle>
            <a:lvl1pPr>
              <a:defRPr/>
            </a:lvl1pPr>
          </a:lstStyle>
          <a:p>
            <a:pPr>
              <a:defRPr/>
            </a:pPr>
            <a:fld id="{1616D174-9D7C-4807-8497-FE39B71805BC}" type="slidenum">
              <a:rPr lang="zh-TW" altLang="en-US"/>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Date Placeholder 3"/>
          <p:cNvSpPr>
            <a:spLocks noGrp="1"/>
          </p:cNvSpPr>
          <p:nvPr>
            <p:ph type="dt" sz="half" idx="15"/>
          </p:nvPr>
        </p:nvSpPr>
        <p:spPr/>
        <p:txBody>
          <a:bodyPr/>
          <a:lstStyle>
            <a:lvl1pPr>
              <a:defRPr/>
            </a:lvl1pPr>
          </a:lstStyle>
          <a:p>
            <a:pPr>
              <a:defRPr/>
            </a:pPr>
            <a:fld id="{45003FBE-9945-41D2-AD75-2900C62BDB3F}" type="datetimeFigureOut">
              <a:rPr lang="zh-TW" altLang="en-US"/>
              <a:pPr>
                <a:defRPr/>
              </a:pPr>
              <a:t>2013/3/12</a:t>
            </a:fld>
            <a:endParaRPr lang="zh-TW" altLang="en-US"/>
          </a:p>
        </p:txBody>
      </p:sp>
      <p:sp>
        <p:nvSpPr>
          <p:cNvPr id="6" name="Footer Placeholder 4"/>
          <p:cNvSpPr>
            <a:spLocks noGrp="1"/>
          </p:cNvSpPr>
          <p:nvPr>
            <p:ph type="ftr" sz="quarter" idx="16"/>
          </p:nvPr>
        </p:nvSpPr>
        <p:spPr/>
        <p:txBody>
          <a:bodyPr/>
          <a:lstStyle>
            <a:lvl1pPr>
              <a:defRPr/>
            </a:lvl1pPr>
          </a:lstStyle>
          <a:p>
            <a:pPr>
              <a:defRPr/>
            </a:pPr>
            <a:endParaRPr lang="zh-TW" altLang="en-US"/>
          </a:p>
        </p:txBody>
      </p:sp>
      <p:sp>
        <p:nvSpPr>
          <p:cNvPr id="7" name="Slide Number Placeholder 5"/>
          <p:cNvSpPr>
            <a:spLocks noGrp="1"/>
          </p:cNvSpPr>
          <p:nvPr>
            <p:ph type="sldNum" sz="quarter" idx="17"/>
          </p:nvPr>
        </p:nvSpPr>
        <p:spPr/>
        <p:txBody>
          <a:bodyPr/>
          <a:lstStyle>
            <a:lvl1pPr>
              <a:defRPr/>
            </a:lvl1pPr>
          </a:lstStyle>
          <a:p>
            <a:pPr>
              <a:defRPr/>
            </a:pPr>
            <a:fld id="{5D111623-DF8C-474F-9DBE-0A6064924815}" type="slidenum">
              <a:rPr lang="zh-TW" altLang="en-US"/>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3"/>
          <p:cNvSpPr>
            <a:spLocks noGrp="1"/>
          </p:cNvSpPr>
          <p:nvPr>
            <p:ph type="dt" sz="half" idx="10"/>
          </p:nvPr>
        </p:nvSpPr>
        <p:spPr/>
        <p:txBody>
          <a:bodyPr/>
          <a:lstStyle>
            <a:lvl1pPr>
              <a:defRPr/>
            </a:lvl1pPr>
          </a:lstStyle>
          <a:p>
            <a:pPr>
              <a:defRPr/>
            </a:pPr>
            <a:fld id="{29327F1A-656A-4318-BA0A-76FD3A13121B}" type="datetimeFigureOut">
              <a:rPr lang="zh-TW" altLang="en-US"/>
              <a:pPr>
                <a:defRPr/>
              </a:pPr>
              <a:t>2013/3/12</a:t>
            </a:fld>
            <a:endParaRPr lang="zh-TW" altLang="en-US"/>
          </a:p>
        </p:txBody>
      </p:sp>
      <p:sp>
        <p:nvSpPr>
          <p:cNvPr id="8" name="Footer Placeholder 4"/>
          <p:cNvSpPr>
            <a:spLocks noGrp="1"/>
          </p:cNvSpPr>
          <p:nvPr>
            <p:ph type="ftr" sz="quarter" idx="11"/>
          </p:nvPr>
        </p:nvSpPr>
        <p:spPr/>
        <p:txBody>
          <a:bodyPr/>
          <a:lstStyle>
            <a:lvl1pPr>
              <a:defRPr/>
            </a:lvl1pPr>
          </a:lstStyle>
          <a:p>
            <a:pPr>
              <a:defRPr/>
            </a:pPr>
            <a:endParaRPr lang="zh-TW" altLang="en-US"/>
          </a:p>
        </p:txBody>
      </p:sp>
      <p:sp>
        <p:nvSpPr>
          <p:cNvPr id="9" name="Slide Number Placeholder 5"/>
          <p:cNvSpPr>
            <a:spLocks noGrp="1"/>
          </p:cNvSpPr>
          <p:nvPr>
            <p:ph type="sldNum" sz="quarter" idx="12"/>
          </p:nvPr>
        </p:nvSpPr>
        <p:spPr/>
        <p:txBody>
          <a:bodyPr/>
          <a:lstStyle>
            <a:lvl1pPr>
              <a:defRPr/>
            </a:lvl1pPr>
          </a:lstStyle>
          <a:p>
            <a:pPr>
              <a:defRPr/>
            </a:pPr>
            <a:fld id="{E7D1D268-40A1-4D90-A33D-39F089476FA3}" type="slidenum">
              <a:rPr lang="zh-TW" altLang="en-US"/>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3"/>
          <p:cNvSpPr>
            <a:spLocks noGrp="1"/>
          </p:cNvSpPr>
          <p:nvPr>
            <p:ph type="dt" sz="half" idx="10"/>
          </p:nvPr>
        </p:nvSpPr>
        <p:spPr/>
        <p:txBody>
          <a:bodyPr/>
          <a:lstStyle>
            <a:lvl1pPr>
              <a:defRPr/>
            </a:lvl1pPr>
          </a:lstStyle>
          <a:p>
            <a:pPr>
              <a:defRPr/>
            </a:pPr>
            <a:fld id="{C7E24B6B-BF98-4CB9-821E-45414AD1B5E5}" type="datetimeFigureOut">
              <a:rPr lang="zh-TW" altLang="en-US"/>
              <a:pPr>
                <a:defRPr/>
              </a:pPr>
              <a:t>2013/3/12</a:t>
            </a:fld>
            <a:endParaRPr lang="zh-TW" altLang="en-US"/>
          </a:p>
        </p:txBody>
      </p:sp>
      <p:sp>
        <p:nvSpPr>
          <p:cNvPr id="4" name="Footer Placeholder 4"/>
          <p:cNvSpPr>
            <a:spLocks noGrp="1"/>
          </p:cNvSpPr>
          <p:nvPr>
            <p:ph type="ftr" sz="quarter" idx="11"/>
          </p:nvPr>
        </p:nvSpPr>
        <p:spPr/>
        <p:txBody>
          <a:bodyPr/>
          <a:lstStyle>
            <a:lvl1pPr>
              <a:defRPr/>
            </a:lvl1pPr>
          </a:lstStyle>
          <a:p>
            <a:pPr>
              <a:defRPr/>
            </a:pPr>
            <a:endParaRPr lang="zh-TW" altLang="en-US"/>
          </a:p>
        </p:txBody>
      </p:sp>
      <p:sp>
        <p:nvSpPr>
          <p:cNvPr id="5" name="Slide Number Placeholder 5"/>
          <p:cNvSpPr>
            <a:spLocks noGrp="1"/>
          </p:cNvSpPr>
          <p:nvPr>
            <p:ph type="sldNum" sz="quarter" idx="12"/>
          </p:nvPr>
        </p:nvSpPr>
        <p:spPr/>
        <p:txBody>
          <a:bodyPr/>
          <a:lstStyle>
            <a:lvl1pPr>
              <a:defRPr/>
            </a:lvl1pPr>
          </a:lstStyle>
          <a:p>
            <a:pPr>
              <a:defRPr/>
            </a:pPr>
            <a:fld id="{D6203887-20BC-4881-894F-EFAB76DD0021}" type="slidenum">
              <a:rPr lang="zh-TW" altLang="en-US"/>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Rounded Rectangle 11"/>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grpSp>
        <p:nvGrpSpPr>
          <p:cNvPr id="3" name="Group 5"/>
          <p:cNvGrpSpPr>
            <a:grpSpLocks noChangeAspect="1"/>
          </p:cNvGrpSpPr>
          <p:nvPr/>
        </p:nvGrpSpPr>
        <p:grpSpPr bwMode="auto">
          <a:xfrm>
            <a:off x="211138" y="714375"/>
            <a:ext cx="8723312" cy="1330325"/>
            <a:chOff x="-3905251" y="4294188"/>
            <a:chExt cx="13027839" cy="1892300"/>
          </a:xfrm>
        </p:grpSpPr>
        <p:sp>
          <p:nvSpPr>
            <p:cNvPr id="4"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zh-TW" altLang="en-US"/>
            </a:p>
          </p:txBody>
        </p:sp>
        <p:sp>
          <p:nvSpPr>
            <p:cNvPr id="5"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zh-TW" altLang="en-US"/>
            </a:p>
          </p:txBody>
        </p:sp>
        <p:sp>
          <p:nvSpPr>
            <p:cNvPr id="6"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zh-TW" altLang="en-US"/>
            </a:p>
          </p:txBody>
        </p:sp>
        <p:sp>
          <p:nvSpPr>
            <p:cNvPr id="7"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zh-TW" altLang="en-US"/>
            </a:p>
          </p:txBody>
        </p:sp>
        <p:sp useBgFill="1">
          <p:nvSpPr>
            <p:cNvPr id="8" name="Freeform 10"/>
            <p:cNvSpPr>
              <a:spLocks/>
            </p:cNvSpPr>
            <p:nvPr/>
          </p:nvSpPr>
          <p:spPr bwMode="hidden">
            <a:xfrm>
              <a:off x="-3905251" y="4294188"/>
              <a:ext cx="13027839"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zh-TW" altLang="en-US"/>
            </a:p>
          </p:txBody>
        </p:sp>
      </p:grpSp>
      <p:sp>
        <p:nvSpPr>
          <p:cNvPr id="9" name="Date Placeholder 1"/>
          <p:cNvSpPr>
            <a:spLocks noGrp="1"/>
          </p:cNvSpPr>
          <p:nvPr>
            <p:ph type="dt" sz="half" idx="10"/>
          </p:nvPr>
        </p:nvSpPr>
        <p:spPr/>
        <p:txBody>
          <a:bodyPr/>
          <a:lstStyle>
            <a:lvl1pPr>
              <a:defRPr/>
            </a:lvl1pPr>
          </a:lstStyle>
          <a:p>
            <a:pPr>
              <a:defRPr/>
            </a:pPr>
            <a:fld id="{7D15F502-9D8B-4672-9073-1EF4153AE27D}" type="datetimeFigureOut">
              <a:rPr lang="zh-TW" altLang="en-US"/>
              <a:pPr>
                <a:defRPr/>
              </a:pPr>
              <a:t>2013/3/12</a:t>
            </a:fld>
            <a:endParaRPr lang="zh-TW" altLang="en-US"/>
          </a:p>
        </p:txBody>
      </p:sp>
      <p:sp>
        <p:nvSpPr>
          <p:cNvPr id="10" name="Footer Placeholder 2"/>
          <p:cNvSpPr>
            <a:spLocks noGrp="1"/>
          </p:cNvSpPr>
          <p:nvPr>
            <p:ph type="ftr" sz="quarter" idx="11"/>
          </p:nvPr>
        </p:nvSpPr>
        <p:spPr/>
        <p:txBody>
          <a:bodyPr/>
          <a:lstStyle>
            <a:lvl1pPr>
              <a:defRPr/>
            </a:lvl1pPr>
          </a:lstStyle>
          <a:p>
            <a:pPr>
              <a:defRPr/>
            </a:pPr>
            <a:endParaRPr lang="zh-TW" altLang="en-US"/>
          </a:p>
        </p:txBody>
      </p:sp>
      <p:sp>
        <p:nvSpPr>
          <p:cNvPr id="11" name="Slide Number Placeholder 3"/>
          <p:cNvSpPr>
            <a:spLocks noGrp="1"/>
          </p:cNvSpPr>
          <p:nvPr>
            <p:ph type="sldNum" sz="quarter" idx="12"/>
          </p:nvPr>
        </p:nvSpPr>
        <p:spPr/>
        <p:txBody>
          <a:bodyPr/>
          <a:lstStyle>
            <a:lvl1pPr>
              <a:defRPr/>
            </a:lvl1pPr>
          </a:lstStyle>
          <a:p>
            <a:pPr>
              <a:defRPr/>
            </a:pPr>
            <a:fld id="{8AB3F8E2-F7ED-45E2-B168-D53D8F491C84}" type="slidenum">
              <a:rPr lang="zh-TW" altLang="en-US"/>
              <a:pPr>
                <a:defRPr/>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5" name="Rounded Rectangle 14"/>
          <p:cNvSpPr/>
          <p:nvPr/>
        </p:nvSpPr>
        <p:spPr>
          <a:xfrm>
            <a:off x="228600" y="228600"/>
            <a:ext cx="8696325" cy="1427163"/>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grpSp>
        <p:nvGrpSpPr>
          <p:cNvPr id="6" name="Group 23"/>
          <p:cNvGrpSpPr>
            <a:grpSpLocks noChangeAspect="1"/>
          </p:cNvGrpSpPr>
          <p:nvPr/>
        </p:nvGrpSpPr>
        <p:grpSpPr bwMode="auto">
          <a:xfrm>
            <a:off x="211138" y="714375"/>
            <a:ext cx="8723312" cy="1331913"/>
            <a:chOff x="-3905250" y="4294188"/>
            <a:chExt cx="13011150" cy="1892300"/>
          </a:xfrm>
        </p:grpSpPr>
        <p:sp>
          <p:nvSpPr>
            <p:cNvPr id="7"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zh-TW" altLang="en-US"/>
            </a:p>
          </p:txBody>
        </p:sp>
        <p:sp>
          <p:nvSpPr>
            <p:cNvPr id="8"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zh-TW" altLang="en-US"/>
            </a:p>
          </p:txBody>
        </p:sp>
        <p:sp>
          <p:nvSpPr>
            <p:cNvPr id="9"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zh-TW" altLang="en-US"/>
            </a:p>
          </p:txBody>
        </p:sp>
        <p:sp>
          <p:nvSpPr>
            <p:cNvPr id="10"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zh-TW" altLang="en-US"/>
            </a:p>
          </p:txBody>
        </p:sp>
        <p:sp useBgFill="1">
          <p:nvSpPr>
            <p:cNvPr id="11" name="Freeform 28"/>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zh-TW" altLang="en-US"/>
            </a:p>
          </p:txBody>
        </p:sp>
      </p:grpSp>
      <p:sp>
        <p:nvSpPr>
          <p:cNvPr id="4" name="Text Placeholder 3"/>
          <p:cNvSpPr>
            <a:spLocks noGrp="1"/>
          </p:cNvSpPr>
          <p:nvPr>
            <p:ph type="body" sz="half" idx="2"/>
          </p:nvPr>
        </p:nvSpPr>
        <p:spPr>
          <a:xfrm>
            <a:off x="914400" y="3581400"/>
            <a:ext cx="3352800" cy="1905001"/>
          </a:xfrm>
        </p:spPr>
        <p:txBody>
          <a:bodyPr>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2" name="Date Placeholder 4"/>
          <p:cNvSpPr>
            <a:spLocks noGrp="1"/>
          </p:cNvSpPr>
          <p:nvPr>
            <p:ph type="dt" sz="half" idx="10"/>
          </p:nvPr>
        </p:nvSpPr>
        <p:spPr/>
        <p:txBody>
          <a:bodyPr/>
          <a:lstStyle>
            <a:lvl1pPr>
              <a:defRPr/>
            </a:lvl1pPr>
          </a:lstStyle>
          <a:p>
            <a:pPr>
              <a:defRPr/>
            </a:pPr>
            <a:fld id="{81985295-D82A-4408-9DF1-F1A4A92EEBCD}" type="datetimeFigureOut">
              <a:rPr lang="zh-TW" altLang="en-US"/>
              <a:pPr>
                <a:defRPr/>
              </a:pPr>
              <a:t>2013/3/12</a:t>
            </a:fld>
            <a:endParaRPr lang="zh-TW" altLang="en-US"/>
          </a:p>
        </p:txBody>
      </p:sp>
      <p:sp>
        <p:nvSpPr>
          <p:cNvPr id="13" name="Footer Placeholder 5"/>
          <p:cNvSpPr>
            <a:spLocks noGrp="1"/>
          </p:cNvSpPr>
          <p:nvPr>
            <p:ph type="ftr" sz="quarter" idx="11"/>
          </p:nvPr>
        </p:nvSpPr>
        <p:spPr/>
        <p:txBody>
          <a:bodyPr/>
          <a:lstStyle>
            <a:lvl1pPr>
              <a:defRPr/>
            </a:lvl1pPr>
          </a:lstStyle>
          <a:p>
            <a:pPr>
              <a:defRPr/>
            </a:pPr>
            <a:endParaRPr lang="zh-TW" altLang="en-US"/>
          </a:p>
        </p:txBody>
      </p:sp>
      <p:sp>
        <p:nvSpPr>
          <p:cNvPr id="14" name="Slide Number Placeholder 6"/>
          <p:cNvSpPr>
            <a:spLocks noGrp="1"/>
          </p:cNvSpPr>
          <p:nvPr>
            <p:ph type="sldNum" sz="quarter" idx="12"/>
          </p:nvPr>
        </p:nvSpPr>
        <p:spPr/>
        <p:txBody>
          <a:bodyPr/>
          <a:lstStyle>
            <a:lvl1pPr>
              <a:defRPr/>
            </a:lvl1pPr>
          </a:lstStyle>
          <a:p>
            <a:pPr>
              <a:defRPr/>
            </a:pPr>
            <a:fld id="{1CC35AEC-66C0-49EE-8B78-87EAD064C1E7}" type="slidenum">
              <a:rPr lang="zh-TW" altLang="en-US"/>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5" name="Rounded Rectangle 14"/>
          <p:cNvSpPr/>
          <p:nvPr/>
        </p:nvSpPr>
        <p:spPr>
          <a:xfrm>
            <a:off x="228600" y="228600"/>
            <a:ext cx="8696325" cy="6035675"/>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grpSp>
        <p:nvGrpSpPr>
          <p:cNvPr id="6" name="Group 8"/>
          <p:cNvGrpSpPr>
            <a:grpSpLocks noChangeAspect="1"/>
          </p:cNvGrpSpPr>
          <p:nvPr/>
        </p:nvGrpSpPr>
        <p:grpSpPr bwMode="auto">
          <a:xfrm>
            <a:off x="211138" y="5354638"/>
            <a:ext cx="8723312" cy="1330325"/>
            <a:chOff x="-3905250" y="4294188"/>
            <a:chExt cx="13011150" cy="1892300"/>
          </a:xfrm>
        </p:grpSpPr>
        <p:sp>
          <p:nvSpPr>
            <p:cNvPr id="7"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zh-TW" altLang="en-US"/>
            </a:p>
          </p:txBody>
        </p:sp>
        <p:sp>
          <p:nvSpPr>
            <p:cNvPr id="8"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zh-TW" altLang="en-US"/>
            </a:p>
          </p:txBody>
        </p:sp>
        <p:sp>
          <p:nvSpPr>
            <p:cNvPr id="9"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zh-TW" altLang="en-US"/>
            </a:p>
          </p:txBody>
        </p:sp>
        <p:sp>
          <p:nvSpPr>
            <p:cNvPr id="10"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zh-TW" altLang="en-US"/>
            </a:p>
          </p:txBody>
        </p:sp>
        <p:sp useBgFill="1">
          <p:nvSpPr>
            <p:cNvPr id="11" name="Freeform 10"/>
            <p:cNvSpPr>
              <a:spLocks/>
            </p:cNvSpPr>
            <p:nvPr/>
          </p:nvSpPr>
          <p:spPr bwMode="hidden">
            <a:xfrm>
              <a:off x="-3905250" y="4294188"/>
              <a:ext cx="13011150"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zh-TW" alt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rtlCol="0">
            <a:normAutofit/>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en-US" noProof="0" dirty="0"/>
          </a:p>
        </p:txBody>
      </p:sp>
      <p:sp>
        <p:nvSpPr>
          <p:cNvPr id="12" name="Date Placeholder 4"/>
          <p:cNvSpPr>
            <a:spLocks noGrp="1"/>
          </p:cNvSpPr>
          <p:nvPr>
            <p:ph type="dt" sz="half" idx="10"/>
          </p:nvPr>
        </p:nvSpPr>
        <p:spPr/>
        <p:txBody>
          <a:bodyPr/>
          <a:lstStyle>
            <a:lvl1pPr>
              <a:defRPr/>
            </a:lvl1pPr>
          </a:lstStyle>
          <a:p>
            <a:pPr>
              <a:defRPr/>
            </a:pPr>
            <a:fld id="{4A24E545-97C6-4833-9DB2-B1614AC3DAAF}" type="datetimeFigureOut">
              <a:rPr lang="zh-TW" altLang="en-US"/>
              <a:pPr>
                <a:defRPr/>
              </a:pPr>
              <a:t>2013/3/12</a:t>
            </a:fld>
            <a:endParaRPr lang="zh-TW" altLang="en-US"/>
          </a:p>
        </p:txBody>
      </p:sp>
      <p:sp>
        <p:nvSpPr>
          <p:cNvPr id="13" name="Footer Placeholder 5"/>
          <p:cNvSpPr>
            <a:spLocks noGrp="1"/>
          </p:cNvSpPr>
          <p:nvPr>
            <p:ph type="ftr" sz="quarter" idx="11"/>
          </p:nvPr>
        </p:nvSpPr>
        <p:spPr/>
        <p:txBody>
          <a:bodyPr/>
          <a:lstStyle>
            <a:lvl1pPr>
              <a:defRPr/>
            </a:lvl1pPr>
          </a:lstStyle>
          <a:p>
            <a:pPr>
              <a:defRPr/>
            </a:pPr>
            <a:endParaRPr lang="zh-TW" altLang="en-US"/>
          </a:p>
        </p:txBody>
      </p:sp>
      <p:sp>
        <p:nvSpPr>
          <p:cNvPr id="14" name="Slide Number Placeholder 6"/>
          <p:cNvSpPr>
            <a:spLocks noGrp="1"/>
          </p:cNvSpPr>
          <p:nvPr>
            <p:ph type="sldNum" sz="quarter" idx="12"/>
          </p:nvPr>
        </p:nvSpPr>
        <p:spPr/>
        <p:txBody>
          <a:bodyPr/>
          <a:lstStyle>
            <a:lvl1pPr>
              <a:defRPr/>
            </a:lvl1pPr>
          </a:lstStyle>
          <a:p>
            <a:pPr>
              <a:defRPr/>
            </a:pPr>
            <a:fld id="{E76D11AD-DF06-4944-AAB8-BC70B3D28186}" type="slidenum">
              <a:rPr lang="zh-TW" altLang="en-US"/>
              <a:pPr>
                <a:defRPr/>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6325" cy="2468563"/>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a:p>
        </p:txBody>
      </p:sp>
      <p:grpSp>
        <p:nvGrpSpPr>
          <p:cNvPr id="1027" name="Group 15"/>
          <p:cNvGrpSpPr>
            <a:grpSpLocks noChangeAspect="1"/>
          </p:cNvGrpSpPr>
          <p:nvPr/>
        </p:nvGrpSpPr>
        <p:grpSpPr bwMode="auto">
          <a:xfrm>
            <a:off x="211138" y="1679575"/>
            <a:ext cx="8723312" cy="1330325"/>
            <a:chOff x="-3905251" y="4294188"/>
            <a:chExt cx="13027839" cy="1892300"/>
          </a:xfrm>
        </p:grpSpPr>
        <p:sp>
          <p:nvSpPr>
            <p:cNvPr id="1033" name="Freeform 14"/>
            <p:cNvSpPr>
              <a:spLocks/>
            </p:cNvSpPr>
            <p:nvPr/>
          </p:nvSpPr>
          <p:spPr bwMode="hidden">
            <a:xfrm>
              <a:off x="4810125" y="4500563"/>
              <a:ext cx="4295775" cy="1016000"/>
            </a:xfrm>
            <a:custGeom>
              <a:avLst/>
              <a:gdLst>
                <a:gd name="T0" fmla="*/ 2700 w 2706"/>
                <a:gd name="T1" fmla="*/ 0 h 640"/>
                <a:gd name="T2" fmla="*/ 2700 w 2706"/>
                <a:gd name="T3" fmla="*/ 0 h 640"/>
                <a:gd name="T4" fmla="*/ 2586 w 2706"/>
                <a:gd name="T5" fmla="*/ 18 h 640"/>
                <a:gd name="T6" fmla="*/ 2470 w 2706"/>
                <a:gd name="T7" fmla="*/ 38 h 640"/>
                <a:gd name="T8" fmla="*/ 2352 w 2706"/>
                <a:gd name="T9" fmla="*/ 60 h 640"/>
                <a:gd name="T10" fmla="*/ 2230 w 2706"/>
                <a:gd name="T11" fmla="*/ 82 h 640"/>
                <a:gd name="T12" fmla="*/ 2106 w 2706"/>
                <a:gd name="T13" fmla="*/ 108 h 640"/>
                <a:gd name="T14" fmla="*/ 1978 w 2706"/>
                <a:gd name="T15" fmla="*/ 134 h 640"/>
                <a:gd name="T16" fmla="*/ 1848 w 2706"/>
                <a:gd name="T17" fmla="*/ 164 h 640"/>
                <a:gd name="T18" fmla="*/ 1714 w 2706"/>
                <a:gd name="T19" fmla="*/ 194 h 640"/>
                <a:gd name="T20" fmla="*/ 1714 w 2706"/>
                <a:gd name="T21" fmla="*/ 194 h 640"/>
                <a:gd name="T22" fmla="*/ 1472 w 2706"/>
                <a:gd name="T23" fmla="*/ 252 h 640"/>
                <a:gd name="T24" fmla="*/ 1236 w 2706"/>
                <a:gd name="T25" fmla="*/ 304 h 640"/>
                <a:gd name="T26" fmla="*/ 1010 w 2706"/>
                <a:gd name="T27" fmla="*/ 352 h 640"/>
                <a:gd name="T28" fmla="*/ 792 w 2706"/>
                <a:gd name="T29" fmla="*/ 398 h 640"/>
                <a:gd name="T30" fmla="*/ 584 w 2706"/>
                <a:gd name="T31" fmla="*/ 438 h 640"/>
                <a:gd name="T32" fmla="*/ 382 w 2706"/>
                <a:gd name="T33" fmla="*/ 474 h 640"/>
                <a:gd name="T34" fmla="*/ 188 w 2706"/>
                <a:gd name="T35" fmla="*/ 508 h 640"/>
                <a:gd name="T36" fmla="*/ 0 w 2706"/>
                <a:gd name="T37" fmla="*/ 538 h 640"/>
                <a:gd name="T38" fmla="*/ 0 w 2706"/>
                <a:gd name="T39" fmla="*/ 538 h 640"/>
                <a:gd name="T40" fmla="*/ 130 w 2706"/>
                <a:gd name="T41" fmla="*/ 556 h 640"/>
                <a:gd name="T42" fmla="*/ 254 w 2706"/>
                <a:gd name="T43" fmla="*/ 572 h 640"/>
                <a:gd name="T44" fmla="*/ 374 w 2706"/>
                <a:gd name="T45" fmla="*/ 586 h 640"/>
                <a:gd name="T46" fmla="*/ 492 w 2706"/>
                <a:gd name="T47" fmla="*/ 598 h 640"/>
                <a:gd name="T48" fmla="*/ 606 w 2706"/>
                <a:gd name="T49" fmla="*/ 610 h 640"/>
                <a:gd name="T50" fmla="*/ 716 w 2706"/>
                <a:gd name="T51" fmla="*/ 618 h 640"/>
                <a:gd name="T52" fmla="*/ 822 w 2706"/>
                <a:gd name="T53" fmla="*/ 626 h 640"/>
                <a:gd name="T54" fmla="*/ 926 w 2706"/>
                <a:gd name="T55" fmla="*/ 632 h 640"/>
                <a:gd name="T56" fmla="*/ 1028 w 2706"/>
                <a:gd name="T57" fmla="*/ 636 h 640"/>
                <a:gd name="T58" fmla="*/ 1126 w 2706"/>
                <a:gd name="T59" fmla="*/ 638 h 640"/>
                <a:gd name="T60" fmla="*/ 1220 w 2706"/>
                <a:gd name="T61" fmla="*/ 640 h 640"/>
                <a:gd name="T62" fmla="*/ 1312 w 2706"/>
                <a:gd name="T63" fmla="*/ 640 h 640"/>
                <a:gd name="T64" fmla="*/ 1402 w 2706"/>
                <a:gd name="T65" fmla="*/ 638 h 640"/>
                <a:gd name="T66" fmla="*/ 1490 w 2706"/>
                <a:gd name="T67" fmla="*/ 636 h 640"/>
                <a:gd name="T68" fmla="*/ 1574 w 2706"/>
                <a:gd name="T69" fmla="*/ 632 h 640"/>
                <a:gd name="T70" fmla="*/ 1656 w 2706"/>
                <a:gd name="T71" fmla="*/ 626 h 640"/>
                <a:gd name="T72" fmla="*/ 1734 w 2706"/>
                <a:gd name="T73" fmla="*/ 620 h 640"/>
                <a:gd name="T74" fmla="*/ 1812 w 2706"/>
                <a:gd name="T75" fmla="*/ 612 h 640"/>
                <a:gd name="T76" fmla="*/ 1886 w 2706"/>
                <a:gd name="T77" fmla="*/ 602 h 640"/>
                <a:gd name="T78" fmla="*/ 1960 w 2706"/>
                <a:gd name="T79" fmla="*/ 592 h 640"/>
                <a:gd name="T80" fmla="*/ 2030 w 2706"/>
                <a:gd name="T81" fmla="*/ 580 h 640"/>
                <a:gd name="T82" fmla="*/ 2100 w 2706"/>
                <a:gd name="T83" fmla="*/ 568 h 640"/>
                <a:gd name="T84" fmla="*/ 2166 w 2706"/>
                <a:gd name="T85" fmla="*/ 554 h 640"/>
                <a:gd name="T86" fmla="*/ 2232 w 2706"/>
                <a:gd name="T87" fmla="*/ 540 h 640"/>
                <a:gd name="T88" fmla="*/ 2296 w 2706"/>
                <a:gd name="T89" fmla="*/ 524 h 640"/>
                <a:gd name="T90" fmla="*/ 2358 w 2706"/>
                <a:gd name="T91" fmla="*/ 508 h 640"/>
                <a:gd name="T92" fmla="*/ 2418 w 2706"/>
                <a:gd name="T93" fmla="*/ 490 h 640"/>
                <a:gd name="T94" fmla="*/ 2478 w 2706"/>
                <a:gd name="T95" fmla="*/ 472 h 640"/>
                <a:gd name="T96" fmla="*/ 2592 w 2706"/>
                <a:gd name="T97" fmla="*/ 432 h 640"/>
                <a:gd name="T98" fmla="*/ 2702 w 2706"/>
                <a:gd name="T99" fmla="*/ 390 h 640"/>
                <a:gd name="T100" fmla="*/ 2702 w 2706"/>
                <a:gd name="T101" fmla="*/ 390 h 640"/>
                <a:gd name="T102" fmla="*/ 2706 w 2706"/>
                <a:gd name="T103" fmla="*/ 388 h 640"/>
                <a:gd name="T104" fmla="*/ 2706 w 2706"/>
                <a:gd name="T105" fmla="*/ 388 h 640"/>
                <a:gd name="T106" fmla="*/ 2706 w 2706"/>
                <a:gd name="T107" fmla="*/ 0 h 640"/>
                <a:gd name="T108" fmla="*/ 2706 w 2706"/>
                <a:gd name="T109" fmla="*/ 0 h 640"/>
                <a:gd name="T110" fmla="*/ 2700 w 2706"/>
                <a:gd name="T111" fmla="*/ 0 h 640"/>
                <a:gd name="T112" fmla="*/ 2700 w 2706"/>
                <a:gd name="T113" fmla="*/ 0 h 6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472" y="252"/>
                  </a:lnTo>
                  <a:lnTo>
                    <a:pt x="1236" y="304"/>
                  </a:lnTo>
                  <a:lnTo>
                    <a:pt x="1010" y="352"/>
                  </a:lnTo>
                  <a:lnTo>
                    <a:pt x="792" y="398"/>
                  </a:lnTo>
                  <a:lnTo>
                    <a:pt x="584" y="438"/>
                  </a:lnTo>
                  <a:lnTo>
                    <a:pt x="382" y="474"/>
                  </a:lnTo>
                  <a:lnTo>
                    <a:pt x="188" y="50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6" y="388"/>
                  </a:lnTo>
                  <a:lnTo>
                    <a:pt x="2706" y="0"/>
                  </a:lnTo>
                  <a:lnTo>
                    <a:pt x="2700" y="0"/>
                  </a:lnTo>
                  <a:close/>
                </a:path>
              </a:pathLst>
            </a:custGeom>
            <a:solidFill>
              <a:schemeClr val="bg2">
                <a:alpha val="29019"/>
              </a:schemeClr>
            </a:solidFill>
            <a:ln w="9525">
              <a:noFill/>
              <a:round/>
              <a:headEnd/>
              <a:tailEnd/>
            </a:ln>
          </p:spPr>
          <p:txBody>
            <a:bodyPr/>
            <a:lstStyle/>
            <a:p>
              <a:endParaRPr lang="zh-TW" altLang="en-US"/>
            </a:p>
          </p:txBody>
        </p:sp>
        <p:sp>
          <p:nvSpPr>
            <p:cNvPr id="1034" name="Freeform 18"/>
            <p:cNvSpPr>
              <a:spLocks/>
            </p:cNvSpPr>
            <p:nvPr/>
          </p:nvSpPr>
          <p:spPr bwMode="hidden">
            <a:xfrm>
              <a:off x="-309563" y="4318000"/>
              <a:ext cx="8280401" cy="1209675"/>
            </a:xfrm>
            <a:custGeom>
              <a:avLst/>
              <a:gdLst>
                <a:gd name="T0" fmla="*/ 5216 w 5216"/>
                <a:gd name="T1" fmla="*/ 714 h 762"/>
                <a:gd name="T2" fmla="*/ 4984 w 5216"/>
                <a:gd name="T3" fmla="*/ 686 h 762"/>
                <a:gd name="T4" fmla="*/ 4478 w 5216"/>
                <a:gd name="T5" fmla="*/ 610 h 762"/>
                <a:gd name="T6" fmla="*/ 3914 w 5216"/>
                <a:gd name="T7" fmla="*/ 508 h 762"/>
                <a:gd name="T8" fmla="*/ 3286 w 5216"/>
                <a:gd name="T9" fmla="*/ 374 h 762"/>
                <a:gd name="T10" fmla="*/ 2946 w 5216"/>
                <a:gd name="T11" fmla="*/ 296 h 762"/>
                <a:gd name="T12" fmla="*/ 2682 w 5216"/>
                <a:gd name="T13" fmla="*/ 236 h 762"/>
                <a:gd name="T14" fmla="*/ 2430 w 5216"/>
                <a:gd name="T15" fmla="*/ 184 h 762"/>
                <a:gd name="T16" fmla="*/ 2190 w 5216"/>
                <a:gd name="T17" fmla="*/ 140 h 762"/>
                <a:gd name="T18" fmla="*/ 1960 w 5216"/>
                <a:gd name="T19" fmla="*/ 102 h 762"/>
                <a:gd name="T20" fmla="*/ 1740 w 5216"/>
                <a:gd name="T21" fmla="*/ 72 h 762"/>
                <a:gd name="T22" fmla="*/ 1334 w 5216"/>
                <a:gd name="T23" fmla="*/ 28 h 762"/>
                <a:gd name="T24" fmla="*/ 970 w 5216"/>
                <a:gd name="T25" fmla="*/ 4 h 762"/>
                <a:gd name="T26" fmla="*/ 644 w 5216"/>
                <a:gd name="T27" fmla="*/ 0 h 762"/>
                <a:gd name="T28" fmla="*/ 358 w 5216"/>
                <a:gd name="T29" fmla="*/ 10 h 762"/>
                <a:gd name="T30" fmla="*/ 110 w 5216"/>
                <a:gd name="T31" fmla="*/ 32 h 762"/>
                <a:gd name="T32" fmla="*/ 0 w 5216"/>
                <a:gd name="T33" fmla="*/ 48 h 762"/>
                <a:gd name="T34" fmla="*/ 314 w 5216"/>
                <a:gd name="T35" fmla="*/ 86 h 762"/>
                <a:gd name="T36" fmla="*/ 652 w 5216"/>
                <a:gd name="T37" fmla="*/ 140 h 762"/>
                <a:gd name="T38" fmla="*/ 1014 w 5216"/>
                <a:gd name="T39" fmla="*/ 210 h 762"/>
                <a:gd name="T40" fmla="*/ 1402 w 5216"/>
                <a:gd name="T41" fmla="*/ 296 h 762"/>
                <a:gd name="T42" fmla="*/ 1756 w 5216"/>
                <a:gd name="T43" fmla="*/ 378 h 762"/>
                <a:gd name="T44" fmla="*/ 2408 w 5216"/>
                <a:gd name="T45" fmla="*/ 516 h 762"/>
                <a:gd name="T46" fmla="*/ 2708 w 5216"/>
                <a:gd name="T47" fmla="*/ 572 h 762"/>
                <a:gd name="T48" fmla="*/ 2992 w 5216"/>
                <a:gd name="T49" fmla="*/ 620 h 762"/>
                <a:gd name="T50" fmla="*/ 3260 w 5216"/>
                <a:gd name="T51" fmla="*/ 662 h 762"/>
                <a:gd name="T52" fmla="*/ 3512 w 5216"/>
                <a:gd name="T53" fmla="*/ 694 h 762"/>
                <a:gd name="T54" fmla="*/ 3750 w 5216"/>
                <a:gd name="T55" fmla="*/ 722 h 762"/>
                <a:gd name="T56" fmla="*/ 3974 w 5216"/>
                <a:gd name="T57" fmla="*/ 740 h 762"/>
                <a:gd name="T58" fmla="*/ 4184 w 5216"/>
                <a:gd name="T59" fmla="*/ 754 h 762"/>
                <a:gd name="T60" fmla="*/ 4384 w 5216"/>
                <a:gd name="T61" fmla="*/ 762 h 762"/>
                <a:gd name="T62" fmla="*/ 4570 w 5216"/>
                <a:gd name="T63" fmla="*/ 762 h 762"/>
                <a:gd name="T64" fmla="*/ 4746 w 5216"/>
                <a:gd name="T65" fmla="*/ 758 h 762"/>
                <a:gd name="T66" fmla="*/ 4912 w 5216"/>
                <a:gd name="T67" fmla="*/ 748 h 762"/>
                <a:gd name="T68" fmla="*/ 5068 w 5216"/>
                <a:gd name="T69" fmla="*/ 732 h 762"/>
                <a:gd name="T70" fmla="*/ 5216 w 5216"/>
                <a:gd name="T71" fmla="*/ 714 h 76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154" y="66"/>
                  </a:lnTo>
                  <a:lnTo>
                    <a:pt x="314" y="86"/>
                  </a:lnTo>
                  <a:lnTo>
                    <a:pt x="480" y="112"/>
                  </a:lnTo>
                  <a:lnTo>
                    <a:pt x="652" y="140"/>
                  </a:lnTo>
                  <a:lnTo>
                    <a:pt x="830" y="174"/>
                  </a:lnTo>
                  <a:lnTo>
                    <a:pt x="1014" y="210"/>
                  </a:lnTo>
                  <a:lnTo>
                    <a:pt x="1206" y="250"/>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close/>
                </a:path>
              </a:pathLst>
            </a:custGeom>
            <a:solidFill>
              <a:schemeClr val="bg2">
                <a:alpha val="39999"/>
              </a:schemeClr>
            </a:solidFill>
            <a:ln w="9525">
              <a:noFill/>
              <a:round/>
              <a:headEnd/>
              <a:tailEnd/>
            </a:ln>
          </p:spPr>
          <p:txBody>
            <a:bodyPr/>
            <a:lstStyle/>
            <a:p>
              <a:endParaRPr lang="zh-TW" altLang="en-US"/>
            </a:p>
          </p:txBody>
        </p:sp>
        <p:sp>
          <p:nvSpPr>
            <p:cNvPr id="1035" name="Freeform 22"/>
            <p:cNvSpPr>
              <a:spLocks/>
            </p:cNvSpPr>
            <p:nvPr/>
          </p:nvSpPr>
          <p:spPr bwMode="hidden">
            <a:xfrm>
              <a:off x="3175" y="4335463"/>
              <a:ext cx="8166100" cy="1101725"/>
            </a:xfrm>
            <a:custGeom>
              <a:avLst/>
              <a:gdLst>
                <a:gd name="T0" fmla="*/ 0 w 5144"/>
                <a:gd name="T1" fmla="*/ 70 h 694"/>
                <a:gd name="T2" fmla="*/ 0 w 5144"/>
                <a:gd name="T3" fmla="*/ 70 h 694"/>
                <a:gd name="T4" fmla="*/ 18 w 5144"/>
                <a:gd name="T5" fmla="*/ 66 h 694"/>
                <a:gd name="T6" fmla="*/ 72 w 5144"/>
                <a:gd name="T7" fmla="*/ 56 h 694"/>
                <a:gd name="T8" fmla="*/ 164 w 5144"/>
                <a:gd name="T9" fmla="*/ 42 h 694"/>
                <a:gd name="T10" fmla="*/ 224 w 5144"/>
                <a:gd name="T11" fmla="*/ 34 h 694"/>
                <a:gd name="T12" fmla="*/ 294 w 5144"/>
                <a:gd name="T13" fmla="*/ 26 h 694"/>
                <a:gd name="T14" fmla="*/ 372 w 5144"/>
                <a:gd name="T15" fmla="*/ 20 h 694"/>
                <a:gd name="T16" fmla="*/ 462 w 5144"/>
                <a:gd name="T17" fmla="*/ 14 h 694"/>
                <a:gd name="T18" fmla="*/ 560 w 5144"/>
                <a:gd name="T19" fmla="*/ 8 h 694"/>
                <a:gd name="T20" fmla="*/ 670 w 5144"/>
                <a:gd name="T21" fmla="*/ 4 h 694"/>
                <a:gd name="T22" fmla="*/ 790 w 5144"/>
                <a:gd name="T23" fmla="*/ 2 h 694"/>
                <a:gd name="T24" fmla="*/ 920 w 5144"/>
                <a:gd name="T25" fmla="*/ 0 h 694"/>
                <a:gd name="T26" fmla="*/ 1060 w 5144"/>
                <a:gd name="T27" fmla="*/ 2 h 694"/>
                <a:gd name="T28" fmla="*/ 1210 w 5144"/>
                <a:gd name="T29" fmla="*/ 6 h 694"/>
                <a:gd name="T30" fmla="*/ 1372 w 5144"/>
                <a:gd name="T31" fmla="*/ 14 h 694"/>
                <a:gd name="T32" fmla="*/ 1544 w 5144"/>
                <a:gd name="T33" fmla="*/ 24 h 694"/>
                <a:gd name="T34" fmla="*/ 1726 w 5144"/>
                <a:gd name="T35" fmla="*/ 40 h 694"/>
                <a:gd name="T36" fmla="*/ 1920 w 5144"/>
                <a:gd name="T37" fmla="*/ 58 h 694"/>
                <a:gd name="T38" fmla="*/ 2126 w 5144"/>
                <a:gd name="T39" fmla="*/ 80 h 694"/>
                <a:gd name="T40" fmla="*/ 2342 w 5144"/>
                <a:gd name="T41" fmla="*/ 106 h 694"/>
                <a:gd name="T42" fmla="*/ 2570 w 5144"/>
                <a:gd name="T43" fmla="*/ 138 h 694"/>
                <a:gd name="T44" fmla="*/ 2808 w 5144"/>
                <a:gd name="T45" fmla="*/ 174 h 694"/>
                <a:gd name="T46" fmla="*/ 3058 w 5144"/>
                <a:gd name="T47" fmla="*/ 216 h 694"/>
                <a:gd name="T48" fmla="*/ 3320 w 5144"/>
                <a:gd name="T49" fmla="*/ 266 h 694"/>
                <a:gd name="T50" fmla="*/ 3594 w 5144"/>
                <a:gd name="T51" fmla="*/ 320 h 694"/>
                <a:gd name="T52" fmla="*/ 3880 w 5144"/>
                <a:gd name="T53" fmla="*/ 380 h 694"/>
                <a:gd name="T54" fmla="*/ 4178 w 5144"/>
                <a:gd name="T55" fmla="*/ 448 h 694"/>
                <a:gd name="T56" fmla="*/ 4488 w 5144"/>
                <a:gd name="T57" fmla="*/ 522 h 694"/>
                <a:gd name="T58" fmla="*/ 4810 w 5144"/>
                <a:gd name="T59" fmla="*/ 604 h 694"/>
                <a:gd name="T60" fmla="*/ 5144 w 5144"/>
                <a:gd name="T61" fmla="*/ 694 h 69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a:lstStyle/>
            <a:p>
              <a:endParaRPr lang="zh-TW" altLang="en-US"/>
            </a:p>
          </p:txBody>
        </p:sp>
        <p:sp>
          <p:nvSpPr>
            <p:cNvPr id="1036" name="Freeform 26"/>
            <p:cNvSpPr>
              <a:spLocks/>
            </p:cNvSpPr>
            <p:nvPr/>
          </p:nvSpPr>
          <p:spPr bwMode="hidden">
            <a:xfrm>
              <a:off x="4156075" y="4316413"/>
              <a:ext cx="4940300" cy="927100"/>
            </a:xfrm>
            <a:custGeom>
              <a:avLst/>
              <a:gdLst>
                <a:gd name="T0" fmla="*/ 0 w 3112"/>
                <a:gd name="T1" fmla="*/ 584 h 584"/>
                <a:gd name="T2" fmla="*/ 0 w 3112"/>
                <a:gd name="T3" fmla="*/ 584 h 584"/>
                <a:gd name="T4" fmla="*/ 90 w 3112"/>
                <a:gd name="T5" fmla="*/ 560 h 584"/>
                <a:gd name="T6" fmla="*/ 336 w 3112"/>
                <a:gd name="T7" fmla="*/ 498 h 584"/>
                <a:gd name="T8" fmla="*/ 506 w 3112"/>
                <a:gd name="T9" fmla="*/ 456 h 584"/>
                <a:gd name="T10" fmla="*/ 702 w 3112"/>
                <a:gd name="T11" fmla="*/ 410 h 584"/>
                <a:gd name="T12" fmla="*/ 920 w 3112"/>
                <a:gd name="T13" fmla="*/ 360 h 584"/>
                <a:gd name="T14" fmla="*/ 1154 w 3112"/>
                <a:gd name="T15" fmla="*/ 306 h 584"/>
                <a:gd name="T16" fmla="*/ 1402 w 3112"/>
                <a:gd name="T17" fmla="*/ 254 h 584"/>
                <a:gd name="T18" fmla="*/ 1656 w 3112"/>
                <a:gd name="T19" fmla="*/ 202 h 584"/>
                <a:gd name="T20" fmla="*/ 1916 w 3112"/>
                <a:gd name="T21" fmla="*/ 154 h 584"/>
                <a:gd name="T22" fmla="*/ 2174 w 3112"/>
                <a:gd name="T23" fmla="*/ 108 h 584"/>
                <a:gd name="T24" fmla="*/ 2302 w 3112"/>
                <a:gd name="T25" fmla="*/ 88 h 584"/>
                <a:gd name="T26" fmla="*/ 2426 w 3112"/>
                <a:gd name="T27" fmla="*/ 68 h 584"/>
                <a:gd name="T28" fmla="*/ 2550 w 3112"/>
                <a:gd name="T29" fmla="*/ 52 h 584"/>
                <a:gd name="T30" fmla="*/ 2670 w 3112"/>
                <a:gd name="T31" fmla="*/ 36 h 584"/>
                <a:gd name="T32" fmla="*/ 2788 w 3112"/>
                <a:gd name="T33" fmla="*/ 24 h 584"/>
                <a:gd name="T34" fmla="*/ 2900 w 3112"/>
                <a:gd name="T35" fmla="*/ 14 h 584"/>
                <a:gd name="T36" fmla="*/ 3008 w 3112"/>
                <a:gd name="T37" fmla="*/ 6 h 584"/>
                <a:gd name="T38" fmla="*/ 3112 w 3112"/>
                <a:gd name="T39" fmla="*/ 0 h 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a:lstStyle/>
            <a:p>
              <a:endParaRPr lang="zh-TW" altLang="en-US"/>
            </a:p>
          </p:txBody>
        </p:sp>
        <p:sp useBgFill="1">
          <p:nvSpPr>
            <p:cNvPr id="1037" name="Freeform 10"/>
            <p:cNvSpPr>
              <a:spLocks/>
            </p:cNvSpPr>
            <p:nvPr/>
          </p:nvSpPr>
          <p:spPr bwMode="hidden">
            <a:xfrm>
              <a:off x="-3905251" y="4294188"/>
              <a:ext cx="13027839" cy="1892300"/>
            </a:xfrm>
            <a:custGeom>
              <a:avLst/>
              <a:gdLst>
                <a:gd name="T0" fmla="*/ 8192 w 8196"/>
                <a:gd name="T1" fmla="*/ 512 h 1192"/>
                <a:gd name="T2" fmla="*/ 8040 w 8196"/>
                <a:gd name="T3" fmla="*/ 570 h 1192"/>
                <a:gd name="T4" fmla="*/ 7878 w 8196"/>
                <a:gd name="T5" fmla="*/ 620 h 1192"/>
                <a:gd name="T6" fmla="*/ 7706 w 8196"/>
                <a:gd name="T7" fmla="*/ 666 h 1192"/>
                <a:gd name="T8" fmla="*/ 7522 w 8196"/>
                <a:gd name="T9" fmla="*/ 702 h 1192"/>
                <a:gd name="T10" fmla="*/ 7322 w 8196"/>
                <a:gd name="T11" fmla="*/ 730 h 1192"/>
                <a:gd name="T12" fmla="*/ 7106 w 8196"/>
                <a:gd name="T13" fmla="*/ 750 h 1192"/>
                <a:gd name="T14" fmla="*/ 6872 w 8196"/>
                <a:gd name="T15" fmla="*/ 762 h 1192"/>
                <a:gd name="T16" fmla="*/ 6618 w 8196"/>
                <a:gd name="T17" fmla="*/ 760 h 1192"/>
                <a:gd name="T18" fmla="*/ 6342 w 8196"/>
                <a:gd name="T19" fmla="*/ 750 h 1192"/>
                <a:gd name="T20" fmla="*/ 6042 w 8196"/>
                <a:gd name="T21" fmla="*/ 726 h 1192"/>
                <a:gd name="T22" fmla="*/ 5716 w 8196"/>
                <a:gd name="T23" fmla="*/ 690 h 1192"/>
                <a:gd name="T24" fmla="*/ 5364 w 8196"/>
                <a:gd name="T25" fmla="*/ 642 h 1192"/>
                <a:gd name="T26" fmla="*/ 4982 w 8196"/>
                <a:gd name="T27" fmla="*/ 578 h 1192"/>
                <a:gd name="T28" fmla="*/ 4568 w 8196"/>
                <a:gd name="T29" fmla="*/ 500 h 1192"/>
                <a:gd name="T30" fmla="*/ 4122 w 8196"/>
                <a:gd name="T31" fmla="*/ 406 h 1192"/>
                <a:gd name="T32" fmla="*/ 3640 w 8196"/>
                <a:gd name="T33" fmla="*/ 296 h 1192"/>
                <a:gd name="T34" fmla="*/ 3396 w 8196"/>
                <a:gd name="T35" fmla="*/ 240 h 1192"/>
                <a:gd name="T36" fmla="*/ 2934 w 8196"/>
                <a:gd name="T37" fmla="*/ 148 h 1192"/>
                <a:gd name="T38" fmla="*/ 2512 w 8196"/>
                <a:gd name="T39" fmla="*/ 82 h 1192"/>
                <a:gd name="T40" fmla="*/ 2126 w 8196"/>
                <a:gd name="T41" fmla="*/ 36 h 1192"/>
                <a:gd name="T42" fmla="*/ 1776 w 8196"/>
                <a:gd name="T43" fmla="*/ 10 h 1192"/>
                <a:gd name="T44" fmla="*/ 1462 w 8196"/>
                <a:gd name="T45" fmla="*/ 0 h 1192"/>
                <a:gd name="T46" fmla="*/ 1182 w 8196"/>
                <a:gd name="T47" fmla="*/ 4 h 1192"/>
                <a:gd name="T48" fmla="*/ 934 w 8196"/>
                <a:gd name="T49" fmla="*/ 20 h 1192"/>
                <a:gd name="T50" fmla="*/ 716 w 8196"/>
                <a:gd name="T51" fmla="*/ 44 h 1192"/>
                <a:gd name="T52" fmla="*/ 530 w 8196"/>
                <a:gd name="T53" fmla="*/ 74 h 1192"/>
                <a:gd name="T54" fmla="*/ 374 w 8196"/>
                <a:gd name="T55" fmla="*/ 108 h 1192"/>
                <a:gd name="T56" fmla="*/ 248 w 8196"/>
                <a:gd name="T57" fmla="*/ 144 h 1192"/>
                <a:gd name="T58" fmla="*/ 148 w 8196"/>
                <a:gd name="T59" fmla="*/ 176 h 1192"/>
                <a:gd name="T60" fmla="*/ 48 w 8196"/>
                <a:gd name="T61" fmla="*/ 216 h 1192"/>
                <a:gd name="T62" fmla="*/ 0 w 8196"/>
                <a:gd name="T63" fmla="*/ 240 h 1192"/>
                <a:gd name="T64" fmla="*/ 8192 w 8196"/>
                <a:gd name="T65" fmla="*/ 1192 h 1192"/>
                <a:gd name="T66" fmla="*/ 8196 w 8196"/>
                <a:gd name="T67" fmla="*/ 1186 h 1192"/>
                <a:gd name="T68" fmla="*/ 8196 w 8196"/>
                <a:gd name="T69" fmla="*/ 510 h 1192"/>
                <a:gd name="T70" fmla="*/ 8192 w 8196"/>
                <a:gd name="T71" fmla="*/ 512 h 119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6" y="1186"/>
                  </a:lnTo>
                  <a:lnTo>
                    <a:pt x="8196" y="510"/>
                  </a:lnTo>
                  <a:lnTo>
                    <a:pt x="8192" y="512"/>
                  </a:lnTo>
                  <a:close/>
                </a:path>
              </a:pathLst>
            </a:custGeom>
            <a:ln w="9525">
              <a:noFill/>
              <a:round/>
              <a:headEnd/>
              <a:tailEnd/>
            </a:ln>
          </p:spPr>
          <p:txBody>
            <a:bodyPr/>
            <a:lstStyle/>
            <a:p>
              <a:endParaRPr lang="zh-TW" altLang="en-US"/>
            </a:p>
          </p:txBody>
        </p:sp>
      </p:grpSp>
      <p:sp>
        <p:nvSpPr>
          <p:cNvPr id="1028" name="Title Placeholder 1"/>
          <p:cNvSpPr>
            <a:spLocks noGrp="1"/>
          </p:cNvSpPr>
          <p:nvPr>
            <p:ph type="title"/>
          </p:nvPr>
        </p:nvSpPr>
        <p:spPr bwMode="auto">
          <a:xfrm>
            <a:off x="457200" y="338138"/>
            <a:ext cx="8229600" cy="12525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endParaRPr lang="en-US" smtClean="0"/>
          </a:p>
        </p:txBody>
      </p:sp>
      <p:sp>
        <p:nvSpPr>
          <p:cNvPr id="4" name="Date Placeholder 3"/>
          <p:cNvSpPr>
            <a:spLocks noGrp="1"/>
          </p:cNvSpPr>
          <p:nvPr>
            <p:ph type="dt" sz="half" idx="2"/>
          </p:nvPr>
        </p:nvSpPr>
        <p:spPr>
          <a:xfrm>
            <a:off x="5164138" y="6249988"/>
            <a:ext cx="3786187" cy="365125"/>
          </a:xfrm>
          <a:prstGeom prst="rect">
            <a:avLst/>
          </a:prstGeom>
        </p:spPr>
        <p:txBody>
          <a:bodyPr vert="horz" lIns="91440" tIns="45720" rIns="91440" bIns="45720" rtlCol="0" anchor="ctr"/>
          <a:lstStyle>
            <a:lvl1pPr algn="r" fontAlgn="auto">
              <a:spcBef>
                <a:spcPts val="0"/>
              </a:spcBef>
              <a:spcAft>
                <a:spcPts val="0"/>
              </a:spcAft>
              <a:defRPr kumimoji="0" sz="1000" smtClean="0">
                <a:solidFill>
                  <a:schemeClr val="tx2"/>
                </a:solidFill>
                <a:latin typeface="+mn-lt"/>
                <a:ea typeface="+mn-ea"/>
              </a:defRPr>
            </a:lvl1pPr>
          </a:lstStyle>
          <a:p>
            <a:pPr>
              <a:defRPr/>
            </a:pPr>
            <a:fld id="{C54B3256-EF73-41CE-88AE-6047ED38FBDF}" type="datetimeFigureOut">
              <a:rPr lang="zh-TW" altLang="en-US"/>
              <a:pPr>
                <a:defRPr/>
              </a:pPr>
              <a:t>2013/3/12</a:t>
            </a:fld>
            <a:endParaRPr lang="zh-TW" altLang="en-US"/>
          </a:p>
        </p:txBody>
      </p:sp>
      <p:sp>
        <p:nvSpPr>
          <p:cNvPr id="5" name="Footer Placeholder 4"/>
          <p:cNvSpPr>
            <a:spLocks noGrp="1"/>
          </p:cNvSpPr>
          <p:nvPr>
            <p:ph type="ftr" sz="quarter" idx="3"/>
          </p:nvPr>
        </p:nvSpPr>
        <p:spPr>
          <a:xfrm>
            <a:off x="193675" y="6249988"/>
            <a:ext cx="3786188" cy="365125"/>
          </a:xfrm>
          <a:prstGeom prst="rect">
            <a:avLst/>
          </a:prstGeom>
        </p:spPr>
        <p:txBody>
          <a:bodyPr vert="horz" lIns="91440" tIns="45720" rIns="91440" bIns="45720" rtlCol="0" anchor="ctr"/>
          <a:lstStyle>
            <a:lvl1pPr algn="l" fontAlgn="auto">
              <a:spcBef>
                <a:spcPts val="0"/>
              </a:spcBef>
              <a:spcAft>
                <a:spcPts val="0"/>
              </a:spcAft>
              <a:defRPr kumimoji="0" sz="1000">
                <a:solidFill>
                  <a:schemeClr val="tx2"/>
                </a:solidFill>
                <a:latin typeface="+mn-lt"/>
                <a:ea typeface="+mn-ea"/>
              </a:defRPr>
            </a:lvl1pPr>
          </a:lstStyle>
          <a:p>
            <a:pPr>
              <a:defRPr/>
            </a:pPr>
            <a:endParaRPr lang="zh-TW" altLang="en-US"/>
          </a:p>
        </p:txBody>
      </p:sp>
      <p:sp>
        <p:nvSpPr>
          <p:cNvPr id="6" name="Slide Number Placeholder 5"/>
          <p:cNvSpPr>
            <a:spLocks noGrp="1"/>
          </p:cNvSpPr>
          <p:nvPr>
            <p:ph type="sldNum" sz="quarter" idx="4"/>
          </p:nvPr>
        </p:nvSpPr>
        <p:spPr>
          <a:xfrm>
            <a:off x="3990975" y="6249988"/>
            <a:ext cx="1162050" cy="365125"/>
          </a:xfrm>
          <a:prstGeom prst="rect">
            <a:avLst/>
          </a:prstGeom>
        </p:spPr>
        <p:txBody>
          <a:bodyPr vert="horz" lIns="91440" tIns="45720" rIns="91440" bIns="45720" rtlCol="0" anchor="ctr"/>
          <a:lstStyle>
            <a:lvl1pPr algn="ctr" fontAlgn="auto">
              <a:spcBef>
                <a:spcPts val="0"/>
              </a:spcBef>
              <a:spcAft>
                <a:spcPts val="0"/>
              </a:spcAft>
              <a:defRPr kumimoji="0" sz="1000" smtClean="0">
                <a:solidFill>
                  <a:schemeClr val="tx2"/>
                </a:solidFill>
                <a:latin typeface="+mn-lt"/>
                <a:ea typeface="+mn-ea"/>
              </a:defRPr>
            </a:lvl1pPr>
          </a:lstStyle>
          <a:p>
            <a:pPr>
              <a:defRPr/>
            </a:pPr>
            <a:fld id="{012C42D2-A6A6-4BAB-BF82-F2E5063E568A}" type="slidenum">
              <a:rPr lang="zh-TW" altLang="en-US"/>
              <a:pPr>
                <a:defRPr/>
              </a:pPr>
              <a:t>‹#›</a:t>
            </a:fld>
            <a:endParaRPr lang="zh-TW" altLang="en-US"/>
          </a:p>
        </p:txBody>
      </p:sp>
      <p:sp>
        <p:nvSpPr>
          <p:cNvPr id="1032" name="Text Placeholder 2"/>
          <p:cNvSpPr>
            <a:spLocks noGrp="1"/>
          </p:cNvSpPr>
          <p:nvPr>
            <p:ph type="body" idx="1"/>
          </p:nvPr>
        </p:nvSpPr>
        <p:spPr bwMode="auto">
          <a:xfrm>
            <a:off x="871538" y="2674938"/>
            <a:ext cx="7408862" cy="3451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smtClean="0"/>
          </a:p>
        </p:txBody>
      </p:sp>
    </p:spTree>
  </p:cSld>
  <p:clrMap bg1="lt1" tx1="dk1" bg2="lt2" tx2="dk2" accent1="accent1" accent2="accent2" accent3="accent3" accent4="accent4" accent5="accent5" accent6="accent6" hlink="hlink" folHlink="folHlink"/>
  <p:sldLayoutIdLst>
    <p:sldLayoutId id="2147483683" r:id="rId1"/>
    <p:sldLayoutId id="2147483678" r:id="rId2"/>
    <p:sldLayoutId id="2147483684" r:id="rId3"/>
    <p:sldLayoutId id="2147483679" r:id="rId4"/>
    <p:sldLayoutId id="2147483680" r:id="rId5"/>
    <p:sldLayoutId id="2147483681" r:id="rId6"/>
    <p:sldLayoutId id="2147483685" r:id="rId7"/>
    <p:sldLayoutId id="2147483686" r:id="rId8"/>
    <p:sldLayoutId id="2147483687" r:id="rId9"/>
    <p:sldLayoutId id="2147483682" r:id="rId10"/>
    <p:sldLayoutId id="2147483688" r:id="rId11"/>
  </p:sldLayoutIdLst>
  <p:txStyles>
    <p:titleStyle>
      <a:lvl1pPr algn="ctr" rtl="0" eaLnBrk="1" fontAlgn="base" hangingPunct="1">
        <a:spcBef>
          <a:spcPct val="0"/>
        </a:spcBef>
        <a:spcAft>
          <a:spcPct val="0"/>
        </a:spcAft>
        <a:defRPr sz="4400" kern="1200">
          <a:solidFill>
            <a:srgbClr val="FFFFFF"/>
          </a:solidFill>
          <a:latin typeface="+mj-lt"/>
          <a:ea typeface="+mj-ea"/>
          <a:cs typeface="+mj-cs"/>
        </a:defRPr>
      </a:lvl1pPr>
      <a:lvl2pPr algn="ctr" rtl="0" eaLnBrk="1" fontAlgn="base" hangingPunct="1">
        <a:spcBef>
          <a:spcPct val="0"/>
        </a:spcBef>
        <a:spcAft>
          <a:spcPct val="0"/>
        </a:spcAft>
        <a:defRPr sz="4400">
          <a:solidFill>
            <a:srgbClr val="FFFFFF"/>
          </a:solidFill>
          <a:latin typeface="Candara" pitchFamily="34" charset="0"/>
          <a:ea typeface="標楷體" pitchFamily="65" charset="-120"/>
        </a:defRPr>
      </a:lvl2pPr>
      <a:lvl3pPr algn="ctr" rtl="0" eaLnBrk="1" fontAlgn="base" hangingPunct="1">
        <a:spcBef>
          <a:spcPct val="0"/>
        </a:spcBef>
        <a:spcAft>
          <a:spcPct val="0"/>
        </a:spcAft>
        <a:defRPr sz="4400">
          <a:solidFill>
            <a:srgbClr val="FFFFFF"/>
          </a:solidFill>
          <a:latin typeface="Candara" pitchFamily="34" charset="0"/>
          <a:ea typeface="標楷體" pitchFamily="65" charset="-120"/>
        </a:defRPr>
      </a:lvl3pPr>
      <a:lvl4pPr algn="ctr" rtl="0" eaLnBrk="1" fontAlgn="base" hangingPunct="1">
        <a:spcBef>
          <a:spcPct val="0"/>
        </a:spcBef>
        <a:spcAft>
          <a:spcPct val="0"/>
        </a:spcAft>
        <a:defRPr sz="4400">
          <a:solidFill>
            <a:srgbClr val="FFFFFF"/>
          </a:solidFill>
          <a:latin typeface="Candara" pitchFamily="34" charset="0"/>
          <a:ea typeface="標楷體" pitchFamily="65" charset="-120"/>
        </a:defRPr>
      </a:lvl4pPr>
      <a:lvl5pPr algn="ctr" rtl="0" eaLnBrk="1" fontAlgn="base" hangingPunct="1">
        <a:spcBef>
          <a:spcPct val="0"/>
        </a:spcBef>
        <a:spcAft>
          <a:spcPct val="0"/>
        </a:spcAft>
        <a:defRPr sz="4400">
          <a:solidFill>
            <a:srgbClr val="FFFFFF"/>
          </a:solidFill>
          <a:latin typeface="Candara" pitchFamily="34" charset="0"/>
          <a:ea typeface="標楷體" pitchFamily="65"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3050" indent="-273050" algn="l" rtl="0" eaLnBrk="1" fontAlgn="base" hangingPunct="1">
        <a:spcBef>
          <a:spcPct val="20000"/>
        </a:spcBef>
        <a:spcAft>
          <a:spcPct val="0"/>
        </a:spcAft>
        <a:buClr>
          <a:schemeClr val="accent1"/>
        </a:buClr>
        <a:buSzPct val="100000"/>
        <a:buFont typeface="Symbol" pitchFamily="18" charset="2"/>
        <a:buChar char=""/>
        <a:defRPr sz="2400" kern="1200">
          <a:solidFill>
            <a:schemeClr val="tx2"/>
          </a:solidFill>
          <a:latin typeface="+mn-lt"/>
          <a:ea typeface="+mn-ea"/>
          <a:cs typeface="+mn-cs"/>
        </a:defRPr>
      </a:lvl1pPr>
      <a:lvl2pPr marL="576263" indent="-273050" algn="l" rtl="0" eaLnBrk="1" fontAlgn="base" hangingPunct="1">
        <a:spcBef>
          <a:spcPct val="20000"/>
        </a:spcBef>
        <a:spcAft>
          <a:spcPct val="0"/>
        </a:spcAft>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rtl="0" eaLnBrk="1" fontAlgn="base" hangingPunct="1">
        <a:spcBef>
          <a:spcPct val="20000"/>
        </a:spcBef>
        <a:spcAft>
          <a:spcPct val="0"/>
        </a:spcAft>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rtl="0" eaLnBrk="1" fontAlgn="base" hangingPunct="1">
        <a:spcBef>
          <a:spcPct val="20000"/>
        </a:spcBef>
        <a:spcAft>
          <a:spcPct val="0"/>
        </a:spcAft>
        <a:buClr>
          <a:schemeClr val="accent1"/>
        </a:buClr>
        <a:buSzPct val="100000"/>
        <a:buFont typeface="Symbol" pitchFamily="18" charset="2"/>
        <a:buChar char=""/>
        <a:defRPr kern="1200">
          <a:solidFill>
            <a:schemeClr val="tx2"/>
          </a:solidFill>
          <a:latin typeface="+mn-lt"/>
          <a:ea typeface="+mn-ea"/>
          <a:cs typeface="+mn-cs"/>
        </a:defRPr>
      </a:lvl4pPr>
      <a:lvl5pPr marL="1462088" indent="-228600" algn="l" rtl="0" eaLnBrk="1" fontAlgn="base" hangingPunct="1">
        <a:spcBef>
          <a:spcPct val="20000"/>
        </a:spcBef>
        <a:spcAft>
          <a:spcPct val="0"/>
        </a:spcAft>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myweb.ncku.edu.tw/~k5696401/achievements_in_top1107-1.htm" TargetMode="External"/><Relationship Id="rId2" Type="http://schemas.openxmlformats.org/officeDocument/2006/relationships/hyperlink" Target="http://ejournal.stpi.narl.org.tw/NSC_INDEX/Journal/EJ0001/10110/10110-03.pdf"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ctrTitle"/>
          </p:nvPr>
        </p:nvSpPr>
        <p:spPr>
          <a:xfrm>
            <a:off x="683568" y="692696"/>
            <a:ext cx="7772400" cy="1439862"/>
          </a:xfrm>
        </p:spPr>
        <p:txBody>
          <a:bodyPr>
            <a:normAutofit/>
          </a:bodyPr>
          <a:lstStyle/>
          <a:p>
            <a:r>
              <a:rPr lang="zh-TW" altLang="en-US" sz="5400" b="1" dirty="0" smtClean="0"/>
              <a:t>符號學</a:t>
            </a:r>
            <a:r>
              <a:rPr lang="en-US" altLang="zh-TW" sz="5400" b="1" dirty="0" smtClean="0"/>
              <a:t>:</a:t>
            </a:r>
            <a:r>
              <a:rPr lang="zh-TW" altLang="en-US" sz="5400" b="1" dirty="0" smtClean="0"/>
              <a:t>大眾文學、文化</a:t>
            </a:r>
          </a:p>
        </p:txBody>
      </p:sp>
      <p:sp>
        <p:nvSpPr>
          <p:cNvPr id="8195" name="副標題 2"/>
          <p:cNvSpPr>
            <a:spLocks noGrp="1"/>
          </p:cNvSpPr>
          <p:nvPr>
            <p:ph type="subTitle" idx="1"/>
          </p:nvPr>
        </p:nvSpPr>
        <p:spPr>
          <a:xfrm>
            <a:off x="1476375" y="3213100"/>
            <a:ext cx="6296025" cy="2425700"/>
          </a:xfrm>
        </p:spPr>
        <p:txBody>
          <a:bodyPr/>
          <a:lstStyle/>
          <a:p>
            <a:r>
              <a:rPr lang="zh-TW" altLang="en-US" sz="3200" dirty="0" smtClean="0">
                <a:solidFill>
                  <a:schemeClr val="tx1"/>
                </a:solidFill>
              </a:rPr>
              <a:t>張心榆 </a:t>
            </a:r>
            <a:r>
              <a:rPr lang="en-US" altLang="zh-TW" sz="3200" dirty="0" smtClean="0">
                <a:solidFill>
                  <a:schemeClr val="tx1"/>
                </a:solidFill>
              </a:rPr>
              <a:t>401106091</a:t>
            </a:r>
          </a:p>
          <a:p>
            <a:r>
              <a:rPr lang="zh-TW" altLang="en-US" sz="3200" dirty="0" smtClean="0">
                <a:solidFill>
                  <a:schemeClr val="tx1"/>
                </a:solidFill>
              </a:rPr>
              <a:t>徐萱</a:t>
            </a:r>
            <a:endParaRPr lang="en-US" altLang="zh-TW" sz="3200" dirty="0" smtClean="0">
              <a:solidFill>
                <a:schemeClr val="tx1"/>
              </a:solidFill>
            </a:endParaRPr>
          </a:p>
          <a:p>
            <a:r>
              <a:rPr lang="zh-TW" altLang="en-US" sz="3200" dirty="0" smtClean="0">
                <a:solidFill>
                  <a:schemeClr val="tx1"/>
                </a:solidFill>
              </a:rPr>
              <a:t>謝喻如</a:t>
            </a:r>
            <a:r>
              <a:rPr lang="en-US" altLang="zh-TW" sz="3200" dirty="0" smtClean="0">
                <a:solidFill>
                  <a:schemeClr val="tx1"/>
                </a:solidFill>
              </a:rPr>
              <a:t> 401106089</a:t>
            </a:r>
            <a:endParaRPr lang="zh-TW" altLang="en-US" sz="3200" dirty="0" smtClean="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1"/>
          <p:cNvSpPr>
            <a:spLocks noGrp="1"/>
          </p:cNvSpPr>
          <p:nvPr>
            <p:ph type="title"/>
          </p:nvPr>
        </p:nvSpPr>
        <p:spPr>
          <a:xfrm>
            <a:off x="683568" y="1556792"/>
            <a:ext cx="7772400" cy="4968552"/>
          </a:xfrm>
        </p:spPr>
        <p:txBody>
          <a:bodyPr>
            <a:normAutofit/>
          </a:bodyPr>
          <a:lstStyle/>
          <a:p>
            <a:pPr algn="l"/>
            <a:r>
              <a:rPr lang="zh-TW" altLang="en-US" sz="3600" dirty="0">
                <a:solidFill>
                  <a:schemeClr val="tx1"/>
                </a:solidFill>
              </a:rPr>
              <a:t>意符：瑪德萊娜糕點</a:t>
            </a:r>
            <a:r>
              <a:rPr lang="en-US" altLang="zh-TW" sz="3600" dirty="0">
                <a:solidFill>
                  <a:schemeClr val="tx1"/>
                </a:solidFill>
                <a:latin typeface="Times New Roman" pitchFamily="18" charset="0"/>
                <a:cs typeface="Times New Roman" pitchFamily="18" charset="0"/>
              </a:rPr>
              <a:t>( La madeleine )</a:t>
            </a:r>
            <a:br>
              <a:rPr lang="en-US" altLang="zh-TW" sz="3600" dirty="0">
                <a:solidFill>
                  <a:schemeClr val="tx1"/>
                </a:solidFill>
                <a:latin typeface="Times New Roman" pitchFamily="18" charset="0"/>
                <a:cs typeface="Times New Roman" pitchFamily="18" charset="0"/>
              </a:rPr>
            </a:br>
            <a:r>
              <a:rPr lang="zh-TW" altLang="en-US" sz="3600" dirty="0">
                <a:solidFill>
                  <a:schemeClr val="tx1"/>
                </a:solidFill>
              </a:rPr>
              <a:t>意旨：童年</a:t>
            </a:r>
            <a:r>
              <a:rPr lang="zh-TW" altLang="en-US" sz="3600" dirty="0" smtClean="0">
                <a:solidFill>
                  <a:schemeClr val="tx1"/>
                </a:solidFill>
              </a:rPr>
              <a:t>時光</a:t>
            </a:r>
            <a:r>
              <a:rPr lang="en-US" altLang="zh-TW" sz="3600" dirty="0" smtClean="0">
                <a:solidFill>
                  <a:schemeClr val="tx1"/>
                </a:solidFill>
              </a:rPr>
              <a:t/>
            </a:r>
            <a:br>
              <a:rPr lang="en-US" altLang="zh-TW" sz="3600" dirty="0" smtClean="0">
                <a:solidFill>
                  <a:schemeClr val="tx1"/>
                </a:solidFill>
              </a:rPr>
            </a:br>
            <a:endParaRPr lang="zh-TW" altLang="en-US" sz="3600" dirty="0" smtClean="0">
              <a:solidFill>
                <a:schemeClr val="tx1"/>
              </a:solidFill>
            </a:endParaRPr>
          </a:p>
        </p:txBody>
      </p:sp>
      <p:sp>
        <p:nvSpPr>
          <p:cNvPr id="3" name="文字版面配置區 2"/>
          <p:cNvSpPr>
            <a:spLocks noGrp="1"/>
          </p:cNvSpPr>
          <p:nvPr>
            <p:ph type="body" idx="1"/>
          </p:nvPr>
        </p:nvSpPr>
        <p:spPr>
          <a:xfrm>
            <a:off x="1403648" y="404664"/>
            <a:ext cx="6418263" cy="939800"/>
          </a:xfrm>
        </p:spPr>
        <p:txBody>
          <a:bodyPr rtlCol="0"/>
          <a:lstStyle/>
          <a:p>
            <a:pPr fontAlgn="auto">
              <a:spcAft>
                <a:spcPts val="0"/>
              </a:spcAft>
              <a:defRPr/>
            </a:pPr>
            <a:r>
              <a:rPr lang="zh-TW" altLang="en-US" sz="4000" dirty="0">
                <a:latin typeface="+mn-ea"/>
              </a:rPr>
              <a:t>普魯斯特</a:t>
            </a:r>
            <a:r>
              <a:rPr lang="en-US" altLang="zh-TW" sz="4000" dirty="0">
                <a:latin typeface="+mn-ea"/>
              </a:rPr>
              <a:t>:</a:t>
            </a:r>
            <a:r>
              <a:rPr lang="zh-TW" altLang="en-US" sz="4000" dirty="0">
                <a:latin typeface="+mn-ea"/>
              </a:rPr>
              <a:t>追憶似水年華</a:t>
            </a:r>
            <a:endParaRPr lang="zh-TW" altLang="en-US" sz="4000" dirty="0"/>
          </a:p>
        </p:txBody>
      </p:sp>
      <p:pic>
        <p:nvPicPr>
          <p:cNvPr id="4" name="圖片 3" descr="瑪德蓮1.jpg"/>
          <p:cNvPicPr>
            <a:picLocks noChangeAspect="1"/>
          </p:cNvPicPr>
          <p:nvPr/>
        </p:nvPicPr>
        <p:blipFill>
          <a:blip r:embed="rId2" cstate="print"/>
          <a:stretch>
            <a:fillRect/>
          </a:stretch>
        </p:blipFill>
        <p:spPr>
          <a:xfrm>
            <a:off x="683568" y="3074329"/>
            <a:ext cx="3168352" cy="3168352"/>
          </a:xfrm>
          <a:prstGeom prst="rect">
            <a:avLst/>
          </a:prstGeom>
        </p:spPr>
      </p:pic>
      <p:pic>
        <p:nvPicPr>
          <p:cNvPr id="5" name="圖片 4" descr="瑪德蓮2.jpg"/>
          <p:cNvPicPr>
            <a:picLocks noChangeAspect="1"/>
          </p:cNvPicPr>
          <p:nvPr/>
        </p:nvPicPr>
        <p:blipFill>
          <a:blip r:embed="rId3" cstate="print"/>
          <a:stretch>
            <a:fillRect/>
          </a:stretch>
        </p:blipFill>
        <p:spPr>
          <a:xfrm>
            <a:off x="4499992" y="3074329"/>
            <a:ext cx="3847585" cy="28856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title"/>
          </p:nvPr>
        </p:nvSpPr>
        <p:spPr>
          <a:xfrm>
            <a:off x="323528" y="1831430"/>
            <a:ext cx="8496300" cy="5040312"/>
          </a:xfrm>
        </p:spPr>
        <p:txBody>
          <a:bodyPr>
            <a:normAutofit/>
          </a:bodyPr>
          <a:lstStyle/>
          <a:p>
            <a:pPr algn="l"/>
            <a:r>
              <a:rPr lang="zh-TW" altLang="zh-TW" sz="3200" dirty="0" smtClean="0">
                <a:solidFill>
                  <a:schemeClr val="tx1"/>
                </a:solidFill>
              </a:rPr>
              <a:t>英國著名歷史學家湯恩比（</a:t>
            </a:r>
            <a:r>
              <a:rPr lang="en-US" altLang="zh-TW" sz="3200" dirty="0" smtClean="0">
                <a:solidFill>
                  <a:schemeClr val="tx1"/>
                </a:solidFill>
              </a:rPr>
              <a:t>1889-1975</a:t>
            </a:r>
            <a:r>
              <a:rPr lang="zh-TW" altLang="zh-TW" sz="3200" dirty="0" smtClean="0">
                <a:solidFill>
                  <a:schemeClr val="tx1"/>
                </a:solidFill>
              </a:rPr>
              <a:t>）</a:t>
            </a:r>
            <a:r>
              <a:rPr lang="zh-TW" altLang="en-US" sz="3200" dirty="0" smtClean="0">
                <a:solidFill>
                  <a:schemeClr val="tx1"/>
                </a:solidFill>
              </a:rPr>
              <a:t>對於文化的定義：</a:t>
            </a:r>
            <a:r>
              <a:rPr lang="zh-TW" altLang="zh-TW" sz="3200" dirty="0" smtClean="0">
                <a:solidFill>
                  <a:schemeClr val="tx1"/>
                </a:solidFill>
              </a:rPr>
              <a:t>「文化是社會員中內在及外在的規律。」</a:t>
            </a:r>
            <a:r>
              <a:rPr lang="en-US" altLang="zh-TW" sz="3200" dirty="0" smtClean="0">
                <a:solidFill>
                  <a:schemeClr val="tx1"/>
                </a:solidFill>
              </a:rPr>
              <a:t/>
            </a:r>
            <a:br>
              <a:rPr lang="en-US" altLang="zh-TW" sz="3200" dirty="0" smtClean="0">
                <a:solidFill>
                  <a:schemeClr val="tx1"/>
                </a:solidFill>
              </a:rPr>
            </a:br>
            <a:r>
              <a:rPr lang="zh-TW" altLang="zh-TW" sz="3200" dirty="0" smtClean="0">
                <a:solidFill>
                  <a:schemeClr val="tx1"/>
                </a:solidFill>
              </a:rPr>
              <a:t>而「內在及外在的規律」的有形（如造形風格）與無形（如風俗習慣）事物的具體表現，就是符號。</a:t>
            </a:r>
            <a:endParaRPr lang="zh-TW" altLang="en-US" sz="3200" dirty="0" smtClean="0">
              <a:solidFill>
                <a:schemeClr val="tx1"/>
              </a:solidFill>
            </a:endParaRPr>
          </a:p>
        </p:txBody>
      </p:sp>
      <p:sp>
        <p:nvSpPr>
          <p:cNvPr id="3" name="文字版面配置區 2"/>
          <p:cNvSpPr>
            <a:spLocks noGrp="1"/>
          </p:cNvSpPr>
          <p:nvPr>
            <p:ph type="body" idx="1"/>
          </p:nvPr>
        </p:nvSpPr>
        <p:spPr>
          <a:xfrm>
            <a:off x="1619250" y="692150"/>
            <a:ext cx="6165850" cy="1181100"/>
          </a:xfrm>
        </p:spPr>
        <p:txBody>
          <a:bodyPr rtlCol="0"/>
          <a:lstStyle/>
          <a:p>
            <a:pPr fontAlgn="auto">
              <a:spcAft>
                <a:spcPts val="0"/>
              </a:spcAft>
              <a:defRPr/>
            </a:pPr>
            <a:r>
              <a:rPr lang="zh-TW" altLang="en-US" sz="4000" dirty="0">
                <a:latin typeface="+mn-ea"/>
              </a:rPr>
              <a:t>符號學</a:t>
            </a:r>
            <a:r>
              <a:rPr lang="en-US" altLang="zh-TW" sz="4000" dirty="0">
                <a:latin typeface="+mn-ea"/>
              </a:rPr>
              <a:t>&amp;</a:t>
            </a:r>
            <a:r>
              <a:rPr lang="zh-TW" altLang="en-US" sz="4000" dirty="0">
                <a:latin typeface="+mn-ea"/>
              </a:rPr>
              <a:t>文化</a:t>
            </a:r>
            <a:endParaRPr lang="en-US" altLang="zh-TW" sz="4000" dirty="0">
              <a:latin typeface="+mn-ea"/>
            </a:endParaRPr>
          </a:p>
          <a:p>
            <a:pPr fontAlgn="auto">
              <a:spcAft>
                <a:spcPts val="0"/>
              </a:spcAft>
              <a:defRPr/>
            </a:pPr>
            <a:endParaRPr lang="zh-TW"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idx="1"/>
          </p:nvPr>
        </p:nvSpPr>
        <p:spPr/>
        <p:txBody>
          <a:bodyPr rtlCol="0"/>
          <a:lstStyle/>
          <a:p>
            <a:pPr fontAlgn="auto">
              <a:spcAft>
                <a:spcPts val="0"/>
              </a:spcAft>
              <a:buNone/>
              <a:defRPr/>
            </a:pPr>
            <a:endParaRPr lang="zh-TW" altLang="en-US" sz="4000" dirty="0"/>
          </a:p>
        </p:txBody>
      </p:sp>
      <p:sp>
        <p:nvSpPr>
          <p:cNvPr id="9" name="標題 8"/>
          <p:cNvSpPr>
            <a:spLocks noGrp="1"/>
          </p:cNvSpPr>
          <p:nvPr>
            <p:ph type="title"/>
          </p:nvPr>
        </p:nvSpPr>
        <p:spPr/>
        <p:txBody>
          <a:bodyPr/>
          <a:lstStyle/>
          <a:p>
            <a:r>
              <a:rPr lang="zh-TW" altLang="en-US" dirty="0" smtClean="0">
                <a:latin typeface="+mn-ea"/>
              </a:rPr>
              <a:t>例一</a:t>
            </a:r>
            <a:r>
              <a:rPr lang="zh-TW" altLang="en-US" dirty="0" smtClean="0"/>
              <a:t/>
            </a:r>
            <a:br>
              <a:rPr lang="zh-TW" altLang="en-US" dirty="0" smtClean="0"/>
            </a:br>
            <a:endParaRPr lang="zh-TW" altLang="en-US" dirty="0"/>
          </a:p>
        </p:txBody>
      </p:sp>
      <p:pic>
        <p:nvPicPr>
          <p:cNvPr id="6" name="圖片 5" descr="禁止1.jpg"/>
          <p:cNvPicPr>
            <a:picLocks noChangeAspect="1"/>
          </p:cNvPicPr>
          <p:nvPr/>
        </p:nvPicPr>
        <p:blipFill>
          <a:blip r:embed="rId2" cstate="print"/>
          <a:srcRect l="17778" t="4444" r="20001" b="15556"/>
          <a:stretch>
            <a:fillRect/>
          </a:stretch>
        </p:blipFill>
        <p:spPr>
          <a:xfrm>
            <a:off x="2987824" y="2420888"/>
            <a:ext cx="3024336" cy="2592288"/>
          </a:xfrm>
          <a:prstGeom prst="rect">
            <a:avLst/>
          </a:prstGeom>
        </p:spPr>
      </p:pic>
      <p:pic>
        <p:nvPicPr>
          <p:cNvPr id="7" name="圖片 6" descr="禁止吸菸.png"/>
          <p:cNvPicPr>
            <a:picLocks noChangeAspect="1"/>
          </p:cNvPicPr>
          <p:nvPr/>
        </p:nvPicPr>
        <p:blipFill>
          <a:blip r:embed="rId3" cstate="print"/>
          <a:srcRect l="8696" r="6522"/>
          <a:stretch>
            <a:fillRect/>
          </a:stretch>
        </p:blipFill>
        <p:spPr>
          <a:xfrm>
            <a:off x="395536" y="4005064"/>
            <a:ext cx="2808312" cy="2660936"/>
          </a:xfrm>
          <a:prstGeom prst="rect">
            <a:avLst/>
          </a:prstGeom>
        </p:spPr>
      </p:pic>
      <p:pic>
        <p:nvPicPr>
          <p:cNvPr id="8" name="圖片 7" descr="禁止飲食.jpg"/>
          <p:cNvPicPr>
            <a:picLocks noChangeAspect="1"/>
          </p:cNvPicPr>
          <p:nvPr/>
        </p:nvPicPr>
        <p:blipFill>
          <a:blip r:embed="rId4" cstate="print"/>
          <a:stretch>
            <a:fillRect/>
          </a:stretch>
        </p:blipFill>
        <p:spPr>
          <a:xfrm>
            <a:off x="6156176" y="4077072"/>
            <a:ext cx="2592288" cy="25765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內容版面配置區 7" descr="福.jpg"/>
          <p:cNvPicPr>
            <a:picLocks noGrp="1" noChangeAspect="1"/>
          </p:cNvPicPr>
          <p:nvPr>
            <p:ph idx="1"/>
          </p:nvPr>
        </p:nvPicPr>
        <p:blipFill>
          <a:blip r:embed="rId2" cstate="print"/>
          <a:stretch>
            <a:fillRect/>
          </a:stretch>
        </p:blipFill>
        <p:spPr>
          <a:xfrm>
            <a:off x="1907704" y="2564904"/>
            <a:ext cx="5095123" cy="3816424"/>
          </a:xfrm>
        </p:spPr>
      </p:pic>
      <p:sp>
        <p:nvSpPr>
          <p:cNvPr id="6" name="標題 5"/>
          <p:cNvSpPr>
            <a:spLocks noGrp="1"/>
          </p:cNvSpPr>
          <p:nvPr>
            <p:ph type="title"/>
          </p:nvPr>
        </p:nvSpPr>
        <p:spPr/>
        <p:txBody>
          <a:bodyPr/>
          <a:lstStyle/>
          <a:p>
            <a:r>
              <a:rPr lang="zh-TW" altLang="en-US" dirty="0" smtClean="0"/>
              <a:t>例二</a:t>
            </a:r>
            <a:endParaRPr lang="zh-TW" altLang="en-US" dirty="0"/>
          </a:p>
        </p:txBody>
      </p:sp>
      <p:pic>
        <p:nvPicPr>
          <p:cNvPr id="9" name="圖片 8" descr="五福臨門1.jpg"/>
          <p:cNvPicPr>
            <a:picLocks noChangeAspect="1"/>
          </p:cNvPicPr>
          <p:nvPr/>
        </p:nvPicPr>
        <p:blipFill>
          <a:blip r:embed="rId3" cstate="print"/>
          <a:stretch>
            <a:fillRect/>
          </a:stretch>
        </p:blipFill>
        <p:spPr>
          <a:xfrm>
            <a:off x="395536" y="2852936"/>
            <a:ext cx="3373097" cy="3456384"/>
          </a:xfrm>
          <a:prstGeom prst="rect">
            <a:avLst/>
          </a:prstGeom>
        </p:spPr>
      </p:pic>
      <p:pic>
        <p:nvPicPr>
          <p:cNvPr id="10" name="圖片 9" descr="五福臨門.jpeg"/>
          <p:cNvPicPr>
            <a:picLocks noChangeAspect="1"/>
          </p:cNvPicPr>
          <p:nvPr/>
        </p:nvPicPr>
        <p:blipFill>
          <a:blip r:embed="rId4" cstate="print"/>
          <a:stretch>
            <a:fillRect/>
          </a:stretch>
        </p:blipFill>
        <p:spPr>
          <a:xfrm>
            <a:off x="4427984" y="3068960"/>
            <a:ext cx="4458246" cy="30871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a:t>例三 </a:t>
            </a:r>
            <a:r>
              <a:rPr lang="en-US" altLang="zh-TW" dirty="0"/>
              <a:t>(</a:t>
            </a:r>
            <a:r>
              <a:rPr lang="zh-TW" altLang="en-US" dirty="0"/>
              <a:t>出自達文西密碼</a:t>
            </a:r>
            <a:r>
              <a:rPr lang="en-US" altLang="zh-TW" dirty="0"/>
              <a:t>)</a:t>
            </a:r>
            <a:endParaRPr lang="zh-TW" altLang="en-US" dirty="0"/>
          </a:p>
        </p:txBody>
      </p:sp>
      <p:pic>
        <p:nvPicPr>
          <p:cNvPr id="4" name="內容版面配置區 3" descr="金星 五角星.jpg"/>
          <p:cNvPicPr>
            <a:picLocks noGrp="1" noChangeAspect="1"/>
          </p:cNvPicPr>
          <p:nvPr>
            <p:ph idx="1"/>
          </p:nvPr>
        </p:nvPicPr>
        <p:blipFill>
          <a:blip r:embed="rId2" cstate="print"/>
          <a:stretch>
            <a:fillRect/>
          </a:stretch>
        </p:blipFill>
        <p:spPr>
          <a:xfrm>
            <a:off x="251520" y="1556792"/>
            <a:ext cx="4464496" cy="4464496"/>
          </a:xfrm>
          <a:prstGeom prst="rect">
            <a:avLst/>
          </a:prstGeom>
        </p:spPr>
      </p:pic>
      <p:pic>
        <p:nvPicPr>
          <p:cNvPr id="5" name="內容版面配置區 5" descr="Earth-Venusdance.gif"/>
          <p:cNvPicPr>
            <a:picLocks noChangeAspect="1"/>
          </p:cNvPicPr>
          <p:nvPr/>
        </p:nvPicPr>
        <p:blipFill>
          <a:blip r:embed="rId3" cstate="print"/>
          <a:stretch>
            <a:fillRect/>
          </a:stretch>
        </p:blipFill>
        <p:spPr bwMode="auto">
          <a:xfrm>
            <a:off x="5076056" y="1988840"/>
            <a:ext cx="3744416" cy="3744416"/>
          </a:xfrm>
          <a:prstGeom prst="rect">
            <a:avLst/>
          </a:prstGeom>
          <a:noFill/>
          <a:ln w="9525">
            <a:noFill/>
            <a:miter lim="800000"/>
            <a:headEnd/>
            <a:tailEnd/>
          </a:ln>
        </p:spPr>
      </p:pic>
      <p:pic>
        <p:nvPicPr>
          <p:cNvPr id="6" name="圖片 5" descr="金星.jpg"/>
          <p:cNvPicPr>
            <a:picLocks noChangeAspect="1"/>
          </p:cNvPicPr>
          <p:nvPr/>
        </p:nvPicPr>
        <p:blipFill>
          <a:blip r:embed="rId4" cstate="print"/>
          <a:stretch>
            <a:fillRect/>
          </a:stretch>
        </p:blipFill>
        <p:spPr>
          <a:xfrm>
            <a:off x="3496630" y="2075656"/>
            <a:ext cx="2398341" cy="3657600"/>
          </a:xfrm>
          <a:prstGeom prst="rect">
            <a:avLst/>
          </a:prstGeom>
        </p:spPr>
      </p:pic>
    </p:spTree>
    <p:extLst>
      <p:ext uri="{BB962C8B-B14F-4D97-AF65-F5344CB8AC3E}">
        <p14:creationId xmlns:p14="http://schemas.microsoft.com/office/powerpoint/2010/main" val="292391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a:xfrm>
            <a:off x="323528" y="1844824"/>
            <a:ext cx="8568952" cy="4896544"/>
          </a:xfrm>
        </p:spPr>
        <p:txBody>
          <a:bodyPr>
            <a:normAutofit/>
          </a:bodyPr>
          <a:lstStyle/>
          <a:p>
            <a:pPr algn="l"/>
            <a:r>
              <a:rPr lang="en-US" altLang="zh-TW" sz="2800" dirty="0" smtClean="0">
                <a:solidFill>
                  <a:schemeClr val="tx1"/>
                </a:solidFill>
                <a:latin typeface="新細明體"/>
                <a:ea typeface="新細明體"/>
              </a:rPr>
              <a:t>․</a:t>
            </a:r>
            <a:r>
              <a:rPr lang="zh-TW" altLang="en-US" sz="2800" dirty="0" smtClean="0">
                <a:solidFill>
                  <a:schemeClr val="tx1"/>
                </a:solidFill>
                <a:latin typeface="標楷體" pitchFamily="65" charset="-120"/>
                <a:ea typeface="標楷體" pitchFamily="65" charset="-120"/>
              </a:rPr>
              <a:t>瑞士</a:t>
            </a:r>
            <a:r>
              <a:rPr lang="zh-TW" altLang="en-US" sz="2800" dirty="0">
                <a:solidFill>
                  <a:schemeClr val="tx1"/>
                </a:solidFill>
                <a:latin typeface="標楷體" pitchFamily="65" charset="-120"/>
                <a:ea typeface="標楷體" pitchFamily="65" charset="-120"/>
              </a:rPr>
              <a:t>語言學家</a:t>
            </a:r>
            <a:r>
              <a:rPr lang="en-US" altLang="zh-TW" sz="2800" dirty="0">
                <a:solidFill>
                  <a:schemeClr val="tx1"/>
                </a:solidFill>
                <a:latin typeface="標楷體" pitchFamily="65" charset="-120"/>
                <a:ea typeface="標楷體" pitchFamily="65" charset="-120"/>
              </a:rPr>
              <a:t/>
            </a:r>
            <a:br>
              <a:rPr lang="en-US" altLang="zh-TW" sz="2800" dirty="0">
                <a:solidFill>
                  <a:schemeClr val="tx1"/>
                </a:solidFill>
                <a:latin typeface="標楷體" pitchFamily="65" charset="-120"/>
                <a:ea typeface="標楷體" pitchFamily="65" charset="-120"/>
              </a:rPr>
            </a:br>
            <a:r>
              <a:rPr lang="zh-TW" altLang="en-US" sz="2800" dirty="0">
                <a:solidFill>
                  <a:schemeClr val="tx1"/>
                </a:solidFill>
                <a:latin typeface="標楷體" pitchFamily="65" charset="-120"/>
                <a:ea typeface="標楷體" pitchFamily="65" charset="-120"/>
              </a:rPr>
              <a:t>　（認為符號是語言的基礎單位，語言是符號的集合體）</a:t>
            </a:r>
            <a:r>
              <a:rPr lang="en-US" altLang="zh-TW" sz="2800" dirty="0">
                <a:solidFill>
                  <a:schemeClr val="tx1"/>
                </a:solidFill>
                <a:latin typeface="標楷體" pitchFamily="65" charset="-120"/>
                <a:ea typeface="標楷體" pitchFamily="65" charset="-120"/>
              </a:rPr>
              <a:t/>
            </a:r>
            <a:br>
              <a:rPr lang="en-US" altLang="zh-TW" sz="2800" dirty="0">
                <a:solidFill>
                  <a:schemeClr val="tx1"/>
                </a:solidFill>
                <a:latin typeface="標楷體" pitchFamily="65" charset="-120"/>
                <a:ea typeface="標楷體" pitchFamily="65" charset="-120"/>
              </a:rPr>
            </a:br>
            <a:r>
              <a:rPr lang="en-US" altLang="zh-TW" sz="2800" dirty="0">
                <a:solidFill>
                  <a:schemeClr val="tx1"/>
                </a:solidFill>
                <a:latin typeface="標楷體" pitchFamily="65" charset="-120"/>
                <a:ea typeface="標楷體" pitchFamily="65" charset="-120"/>
              </a:rPr>
              <a:t/>
            </a:r>
            <a:br>
              <a:rPr lang="en-US" altLang="zh-TW" sz="2800" dirty="0">
                <a:solidFill>
                  <a:schemeClr val="tx1"/>
                </a:solidFill>
                <a:latin typeface="標楷體" pitchFamily="65" charset="-120"/>
                <a:ea typeface="標楷體" pitchFamily="65" charset="-120"/>
              </a:rPr>
            </a:br>
            <a:r>
              <a:rPr lang="en-US" altLang="zh-TW" sz="2800" dirty="0">
                <a:solidFill>
                  <a:schemeClr val="tx1"/>
                </a:solidFill>
                <a:latin typeface="新細明體"/>
                <a:ea typeface="新細明體"/>
              </a:rPr>
              <a:t>․</a:t>
            </a:r>
            <a:r>
              <a:rPr lang="zh-TW" altLang="zh-TW" sz="2800" dirty="0" smtClean="0">
                <a:solidFill>
                  <a:schemeClr val="tx1"/>
                </a:solidFill>
                <a:latin typeface="標楷體" pitchFamily="65" charset="-120"/>
                <a:ea typeface="標楷體" pitchFamily="65" charset="-120"/>
              </a:rPr>
              <a:t>現代</a:t>
            </a:r>
            <a:r>
              <a:rPr lang="zh-TW" altLang="zh-TW" sz="2800" dirty="0">
                <a:solidFill>
                  <a:schemeClr val="tx1"/>
                </a:solidFill>
                <a:latin typeface="標楷體" pitchFamily="65" charset="-120"/>
                <a:ea typeface="標楷體" pitchFamily="65" charset="-120"/>
              </a:rPr>
              <a:t>語言學之父</a:t>
            </a:r>
            <a:r>
              <a:rPr lang="zh-TW" altLang="en-US" sz="2800" dirty="0">
                <a:solidFill>
                  <a:schemeClr val="tx1"/>
                </a:solidFill>
                <a:latin typeface="標楷體" pitchFamily="65" charset="-120"/>
                <a:ea typeface="標楷體" pitchFamily="65" charset="-120"/>
              </a:rPr>
              <a:t>，現代符號學先驅</a:t>
            </a:r>
            <a:r>
              <a:rPr lang="en-US" altLang="zh-TW" sz="2800" dirty="0">
                <a:solidFill>
                  <a:schemeClr val="tx1"/>
                </a:solidFill>
                <a:latin typeface="標楷體" pitchFamily="65" charset="-120"/>
                <a:ea typeface="標楷體" pitchFamily="65" charset="-120"/>
              </a:rPr>
              <a:t/>
            </a:r>
            <a:br>
              <a:rPr lang="en-US" altLang="zh-TW" sz="2800" dirty="0">
                <a:solidFill>
                  <a:schemeClr val="tx1"/>
                </a:solidFill>
                <a:latin typeface="標楷體" pitchFamily="65" charset="-120"/>
                <a:ea typeface="標楷體" pitchFamily="65" charset="-120"/>
              </a:rPr>
            </a:br>
            <a:r>
              <a:rPr lang="en-US" altLang="zh-TW" sz="2800" dirty="0">
                <a:solidFill>
                  <a:schemeClr val="tx1"/>
                </a:solidFill>
                <a:latin typeface="標楷體" pitchFamily="65" charset="-120"/>
                <a:ea typeface="標楷體" pitchFamily="65" charset="-120"/>
              </a:rPr>
              <a:t/>
            </a:r>
            <a:br>
              <a:rPr lang="en-US" altLang="zh-TW" sz="2800" dirty="0">
                <a:solidFill>
                  <a:schemeClr val="tx1"/>
                </a:solidFill>
                <a:latin typeface="標楷體" pitchFamily="65" charset="-120"/>
                <a:ea typeface="標楷體" pitchFamily="65" charset="-120"/>
              </a:rPr>
            </a:br>
            <a:r>
              <a:rPr lang="en-US" altLang="zh-TW" sz="2800" dirty="0">
                <a:solidFill>
                  <a:schemeClr val="tx1"/>
                </a:solidFill>
                <a:latin typeface="新細明體"/>
                <a:ea typeface="新細明體"/>
              </a:rPr>
              <a:t>․ </a:t>
            </a:r>
            <a:r>
              <a:rPr lang="zh-TW" altLang="zh-TW" sz="2800" dirty="0" smtClean="0">
                <a:solidFill>
                  <a:schemeClr val="tx1"/>
                </a:solidFill>
                <a:latin typeface="標楷體" pitchFamily="65" charset="-120"/>
                <a:ea typeface="標楷體" pitchFamily="65" charset="-120"/>
              </a:rPr>
              <a:t>《</a:t>
            </a:r>
            <a:r>
              <a:rPr lang="zh-TW" altLang="en-US" sz="2800" dirty="0">
                <a:solidFill>
                  <a:schemeClr val="tx1"/>
                </a:solidFill>
                <a:latin typeface="標楷體" pitchFamily="65" charset="-120"/>
                <a:ea typeface="標楷體" pitchFamily="65" charset="-120"/>
              </a:rPr>
              <a:t>普通語言學教程</a:t>
            </a:r>
            <a:r>
              <a:rPr lang="zh-TW" altLang="zh-TW" sz="2800" dirty="0">
                <a:solidFill>
                  <a:schemeClr val="tx1"/>
                </a:solidFill>
                <a:latin typeface="標楷體" pitchFamily="65" charset="-120"/>
                <a:ea typeface="標楷體" pitchFamily="65" charset="-120"/>
              </a:rPr>
              <a:t>》</a:t>
            </a:r>
            <a:r>
              <a:rPr lang="zh-TW" altLang="en-US" sz="2800" dirty="0">
                <a:solidFill>
                  <a:schemeClr val="tx1"/>
                </a:solidFill>
                <a:latin typeface="標楷體" pitchFamily="65" charset="-120"/>
                <a:ea typeface="標楷體" pitchFamily="65" charset="-120"/>
              </a:rPr>
              <a:t>（</a:t>
            </a:r>
            <a:r>
              <a:rPr lang="fr-FR" altLang="zh-TW" sz="2800" dirty="0">
                <a:solidFill>
                  <a:schemeClr val="tx1"/>
                </a:solidFill>
                <a:latin typeface="Times New Roman" pitchFamily="18" charset="0"/>
                <a:ea typeface="標楷體" pitchFamily="65" charset="-120"/>
                <a:cs typeface="Times New Roman" pitchFamily="18" charset="0"/>
              </a:rPr>
              <a:t>Cours de Linguistique Générale</a:t>
            </a:r>
            <a:r>
              <a:rPr lang="zh-TW" altLang="zh-TW" sz="2800" dirty="0">
                <a:solidFill>
                  <a:schemeClr val="tx1"/>
                </a:solidFill>
                <a:latin typeface="Times New Roman" pitchFamily="18" charset="0"/>
                <a:ea typeface="標楷體" pitchFamily="65" charset="-120"/>
                <a:cs typeface="Times New Roman" pitchFamily="18" charset="0"/>
              </a:rPr>
              <a:t>）</a:t>
            </a:r>
            <a:r>
              <a:rPr lang="en-US" altLang="zh-TW" sz="4000" dirty="0">
                <a:latin typeface="Times New Roman" pitchFamily="18" charset="0"/>
                <a:ea typeface="標楷體" pitchFamily="65" charset="-120"/>
                <a:cs typeface="Times New Roman" pitchFamily="18" charset="0"/>
              </a:rPr>
              <a:t/>
            </a:r>
            <a:br>
              <a:rPr lang="en-US" altLang="zh-TW" sz="4000" dirty="0">
                <a:latin typeface="Times New Roman" pitchFamily="18" charset="0"/>
                <a:ea typeface="標楷體" pitchFamily="65" charset="-120"/>
                <a:cs typeface="Times New Roman" pitchFamily="18" charset="0"/>
              </a:rPr>
            </a:br>
            <a:endParaRPr lang="zh-TW" altLang="en-US" dirty="0" smtClean="0"/>
          </a:p>
        </p:txBody>
      </p:sp>
      <p:sp>
        <p:nvSpPr>
          <p:cNvPr id="3" name="文字版面配置區 2"/>
          <p:cNvSpPr>
            <a:spLocks noGrp="1"/>
          </p:cNvSpPr>
          <p:nvPr>
            <p:ph type="body" idx="1"/>
          </p:nvPr>
        </p:nvSpPr>
        <p:spPr>
          <a:xfrm>
            <a:off x="611560" y="404664"/>
            <a:ext cx="8145586" cy="1440706"/>
          </a:xfrm>
        </p:spPr>
        <p:txBody>
          <a:bodyPr rtlCol="0">
            <a:noAutofit/>
          </a:bodyPr>
          <a:lstStyle/>
          <a:p>
            <a:pPr fontAlgn="auto">
              <a:spcAft>
                <a:spcPts val="0"/>
              </a:spcAft>
              <a:defRPr/>
            </a:pPr>
            <a:r>
              <a:rPr lang="zh-TW" altLang="en-US" sz="3200" b="1" dirty="0">
                <a:latin typeface="標楷體" pitchFamily="65" charset="-120"/>
                <a:ea typeface="標楷體" pitchFamily="65" charset="-120"/>
              </a:rPr>
              <a:t>費迪南．德．索緒爾</a:t>
            </a:r>
            <a:r>
              <a:rPr lang="zh-TW" altLang="en-US" sz="3200" b="1" dirty="0"/>
              <a:t>（</a:t>
            </a:r>
            <a:r>
              <a:rPr lang="en-US" altLang="zh-TW" sz="3200" b="1" dirty="0">
                <a:latin typeface="Times New Roman" pitchFamily="18" charset="0"/>
                <a:cs typeface="Times New Roman" pitchFamily="18" charset="0"/>
              </a:rPr>
              <a:t>Ferdinand de </a:t>
            </a:r>
            <a:r>
              <a:rPr lang="en-US" altLang="zh-TW" sz="3200" b="1" dirty="0" err="1">
                <a:latin typeface="Times New Roman" pitchFamily="18" charset="0"/>
                <a:cs typeface="Times New Roman" pitchFamily="18" charset="0"/>
              </a:rPr>
              <a:t>Sausure</a:t>
            </a:r>
            <a:r>
              <a:rPr lang="zh-TW" altLang="en-US" sz="3200" b="1" dirty="0"/>
              <a:t>）</a:t>
            </a:r>
            <a:r>
              <a:rPr lang="en-US" altLang="zh-TW" sz="3200" b="1" dirty="0"/>
              <a:t/>
            </a:r>
            <a:br>
              <a:rPr lang="en-US" altLang="zh-TW" sz="3200" b="1" dirty="0"/>
            </a:br>
            <a:r>
              <a:rPr lang="en-US" altLang="zh-TW" sz="3200" b="1" dirty="0"/>
              <a:t>1857-1913</a:t>
            </a:r>
            <a:endParaRPr lang="zh-TW" altLang="en-US"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412776"/>
            <a:ext cx="8424936" cy="4824536"/>
          </a:xfrm>
        </p:spPr>
        <p:txBody>
          <a:bodyPr>
            <a:normAutofit/>
          </a:bodyPr>
          <a:lstStyle/>
          <a:p>
            <a:pPr algn="l"/>
            <a:r>
              <a:rPr lang="en-US" altLang="zh-TW" sz="2800" dirty="0">
                <a:solidFill>
                  <a:schemeClr val="tx1"/>
                </a:solidFill>
                <a:latin typeface="新細明體"/>
                <a:ea typeface="新細明體"/>
              </a:rPr>
              <a:t>․</a:t>
            </a:r>
            <a:r>
              <a:rPr lang="zh-TW" altLang="en-US" sz="2800" dirty="0" smtClean="0">
                <a:solidFill>
                  <a:schemeClr val="tx1"/>
                </a:solidFill>
              </a:rPr>
              <a:t>全書</a:t>
            </a:r>
            <a:r>
              <a:rPr lang="zh-TW" altLang="en-US" sz="2800" dirty="0">
                <a:solidFill>
                  <a:schemeClr val="tx1"/>
                </a:solidFill>
              </a:rPr>
              <a:t>分６</a:t>
            </a:r>
            <a:r>
              <a:rPr lang="zh-TW" altLang="en-US" sz="2800" dirty="0" smtClean="0">
                <a:solidFill>
                  <a:schemeClr val="tx1"/>
                </a:solidFill>
              </a:rPr>
              <a:t>部分</a:t>
            </a:r>
            <a:r>
              <a:rPr lang="en-US" altLang="zh-TW" sz="2800" dirty="0" smtClean="0">
                <a:solidFill>
                  <a:schemeClr val="tx1"/>
                </a:solidFill>
              </a:rPr>
              <a:t/>
            </a:r>
            <a:br>
              <a:rPr lang="en-US" altLang="zh-TW" sz="2800" dirty="0" smtClean="0">
                <a:solidFill>
                  <a:schemeClr val="tx1"/>
                </a:solidFill>
              </a:rPr>
            </a:br>
            <a:r>
              <a:rPr lang="zh-TW" altLang="en-US" sz="2800" dirty="0">
                <a:solidFill>
                  <a:schemeClr val="tx1"/>
                </a:solidFill>
              </a:rPr>
              <a:t/>
            </a:r>
            <a:br>
              <a:rPr lang="zh-TW" altLang="en-US" sz="2800" dirty="0">
                <a:solidFill>
                  <a:schemeClr val="tx1"/>
                </a:solidFill>
              </a:rPr>
            </a:br>
            <a:r>
              <a:rPr lang="zh-TW" altLang="en-US" sz="2800" dirty="0">
                <a:solidFill>
                  <a:schemeClr val="tx1"/>
                </a:solidFill>
              </a:rPr>
              <a:t>　　　　　語言（</a:t>
            </a:r>
            <a:r>
              <a:rPr lang="en-US" altLang="zh-TW" sz="2800" dirty="0">
                <a:solidFill>
                  <a:schemeClr val="tx1"/>
                </a:solidFill>
              </a:rPr>
              <a:t>langue</a:t>
            </a:r>
            <a:r>
              <a:rPr lang="zh-TW" altLang="en-US" sz="2800" dirty="0">
                <a:solidFill>
                  <a:schemeClr val="tx1"/>
                </a:solidFill>
              </a:rPr>
              <a:t>）</a:t>
            </a:r>
            <a:br>
              <a:rPr lang="zh-TW" altLang="en-US" sz="2800" dirty="0">
                <a:solidFill>
                  <a:schemeClr val="tx1"/>
                </a:solidFill>
              </a:rPr>
            </a:br>
            <a:r>
              <a:rPr lang="en-US" altLang="zh-TW" sz="2800" dirty="0">
                <a:solidFill>
                  <a:schemeClr val="tx1"/>
                </a:solidFill>
                <a:latin typeface="新細明體"/>
                <a:ea typeface="新細明體"/>
              </a:rPr>
              <a:t>․</a:t>
            </a:r>
            <a:r>
              <a:rPr lang="zh-TW" altLang="en-US" sz="2800" dirty="0" smtClean="0">
                <a:solidFill>
                  <a:schemeClr val="tx1"/>
                </a:solidFill>
              </a:rPr>
              <a:t>語言</a:t>
            </a:r>
            <a:r>
              <a:rPr lang="zh-TW" altLang="en-US" sz="2800" dirty="0">
                <a:solidFill>
                  <a:schemeClr val="tx1"/>
                </a:solidFill>
              </a:rPr>
              <a:t>　　言語  </a:t>
            </a:r>
            <a:r>
              <a:rPr lang="en-US" altLang="zh-TW" sz="2800" dirty="0">
                <a:solidFill>
                  <a:schemeClr val="tx1"/>
                </a:solidFill>
              </a:rPr>
              <a:t>(parole)</a:t>
            </a:r>
            <a:br>
              <a:rPr lang="en-US" altLang="zh-TW" sz="2800" dirty="0">
                <a:solidFill>
                  <a:schemeClr val="tx1"/>
                </a:solidFill>
              </a:rPr>
            </a:br>
            <a:r>
              <a:rPr lang="zh-TW" altLang="en-US" sz="2800" dirty="0">
                <a:solidFill>
                  <a:schemeClr val="tx1"/>
                </a:solidFill>
              </a:rPr>
              <a:t>　　　　　言語行為 </a:t>
            </a:r>
            <a:r>
              <a:rPr lang="en-US" altLang="zh-TW" sz="2800" dirty="0">
                <a:solidFill>
                  <a:schemeClr val="tx1"/>
                </a:solidFill>
              </a:rPr>
              <a:t>(</a:t>
            </a:r>
            <a:r>
              <a:rPr lang="en-US" altLang="zh-TW" sz="2800" dirty="0" err="1">
                <a:solidFill>
                  <a:schemeClr val="tx1"/>
                </a:solidFill>
              </a:rPr>
              <a:t>langage</a:t>
            </a:r>
            <a:r>
              <a:rPr lang="en-US" altLang="zh-TW" sz="2800" dirty="0" smtClean="0">
                <a:solidFill>
                  <a:schemeClr val="tx1"/>
                </a:solidFill>
              </a:rPr>
              <a:t>)</a:t>
            </a:r>
            <a:br>
              <a:rPr lang="en-US" altLang="zh-TW" sz="2800" dirty="0" smtClean="0">
                <a:solidFill>
                  <a:schemeClr val="tx1"/>
                </a:solidFill>
              </a:rPr>
            </a:br>
            <a:r>
              <a:rPr lang="en-US" altLang="zh-TW" sz="2800" dirty="0">
                <a:solidFill>
                  <a:schemeClr val="tx1"/>
                </a:solidFill>
              </a:rPr>
              <a:t/>
            </a:r>
            <a:br>
              <a:rPr lang="en-US" altLang="zh-TW" sz="2800" dirty="0">
                <a:solidFill>
                  <a:schemeClr val="tx1"/>
                </a:solidFill>
              </a:rPr>
            </a:br>
            <a:r>
              <a:rPr lang="en-US" altLang="zh-TW" sz="2800" dirty="0">
                <a:solidFill>
                  <a:schemeClr val="tx1"/>
                </a:solidFill>
                <a:latin typeface="新細明體"/>
                <a:ea typeface="新細明體"/>
              </a:rPr>
              <a:t>․</a:t>
            </a:r>
            <a:r>
              <a:rPr lang="zh-TW" altLang="en-US" sz="2800" dirty="0" smtClean="0">
                <a:solidFill>
                  <a:schemeClr val="tx1"/>
                </a:solidFill>
              </a:rPr>
              <a:t>認為</a:t>
            </a:r>
            <a:r>
              <a:rPr lang="zh-TW" altLang="en-US" sz="2800" dirty="0">
                <a:solidFill>
                  <a:schemeClr val="tx1"/>
                </a:solidFill>
              </a:rPr>
              <a:t>語言就是一種表達觀念的符號，提出設立一門研究社會生活中符號生命的科學－符號學</a:t>
            </a:r>
            <a:br>
              <a:rPr lang="zh-TW" altLang="en-US" sz="2800" dirty="0">
                <a:solidFill>
                  <a:schemeClr val="tx1"/>
                </a:solidFill>
              </a:rPr>
            </a:br>
            <a:endParaRPr lang="zh-TW" altLang="en-US" sz="2800" dirty="0">
              <a:solidFill>
                <a:schemeClr val="tx1"/>
              </a:solidFill>
            </a:endParaRPr>
          </a:p>
        </p:txBody>
      </p:sp>
      <p:sp>
        <p:nvSpPr>
          <p:cNvPr id="3" name="文字版面配置區 2"/>
          <p:cNvSpPr>
            <a:spLocks noGrp="1"/>
          </p:cNvSpPr>
          <p:nvPr>
            <p:ph type="body" idx="1"/>
          </p:nvPr>
        </p:nvSpPr>
        <p:spPr>
          <a:xfrm>
            <a:off x="1259632" y="332656"/>
            <a:ext cx="6597475" cy="964473"/>
          </a:xfrm>
        </p:spPr>
        <p:txBody>
          <a:bodyPr>
            <a:normAutofit/>
          </a:bodyPr>
          <a:lstStyle/>
          <a:p>
            <a:r>
              <a:rPr lang="zh-TW" altLang="zh-TW" sz="4000" b="1" dirty="0">
                <a:latin typeface="標楷體" pitchFamily="65" charset="-120"/>
                <a:ea typeface="標楷體" pitchFamily="65" charset="-120"/>
              </a:rPr>
              <a:t>《</a:t>
            </a:r>
            <a:r>
              <a:rPr lang="zh-TW" altLang="en-US" sz="4000" b="1" dirty="0">
                <a:latin typeface="標楷體" pitchFamily="65" charset="-120"/>
                <a:ea typeface="標楷體" pitchFamily="65" charset="-120"/>
              </a:rPr>
              <a:t>普通語言學教程</a:t>
            </a:r>
            <a:r>
              <a:rPr lang="zh-TW" altLang="zh-TW" sz="4000" b="1" dirty="0">
                <a:latin typeface="標楷體" pitchFamily="65" charset="-120"/>
                <a:ea typeface="標楷體" pitchFamily="65" charset="-120"/>
              </a:rPr>
              <a:t>》</a:t>
            </a:r>
            <a:endParaRPr lang="zh-TW" altLang="en-US" sz="4000" dirty="0"/>
          </a:p>
        </p:txBody>
      </p:sp>
      <p:sp>
        <p:nvSpPr>
          <p:cNvPr id="4" name="左大括弧 3"/>
          <p:cNvSpPr/>
          <p:nvPr/>
        </p:nvSpPr>
        <p:spPr>
          <a:xfrm>
            <a:off x="1581994" y="2420888"/>
            <a:ext cx="571504" cy="1214446"/>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16121152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700808"/>
            <a:ext cx="8424936" cy="4608512"/>
          </a:xfrm>
        </p:spPr>
        <p:txBody>
          <a:bodyPr>
            <a:normAutofit/>
          </a:bodyPr>
          <a:lstStyle/>
          <a:p>
            <a:pPr algn="l"/>
            <a:r>
              <a:rPr lang="en-US" altLang="zh-TW" sz="2800" dirty="0">
                <a:solidFill>
                  <a:schemeClr val="tx1"/>
                </a:solidFill>
                <a:latin typeface="新細明體"/>
                <a:ea typeface="新細明體"/>
              </a:rPr>
              <a:t>․</a:t>
            </a:r>
            <a:r>
              <a:rPr lang="zh-TW" altLang="en-US" sz="2800" dirty="0" smtClean="0">
                <a:solidFill>
                  <a:schemeClr val="tx1"/>
                </a:solidFill>
                <a:latin typeface="標楷體" pitchFamily="65" charset="-120"/>
                <a:ea typeface="標楷體" pitchFamily="65" charset="-120"/>
              </a:rPr>
              <a:t>語言</a:t>
            </a:r>
            <a:r>
              <a:rPr lang="zh-TW" altLang="en-US" sz="2800" dirty="0">
                <a:solidFill>
                  <a:schemeClr val="tx1"/>
                </a:solidFill>
                <a:latin typeface="標楷體" pitchFamily="65" charset="-120"/>
                <a:ea typeface="標楷體" pitchFamily="65" charset="-120"/>
              </a:rPr>
              <a:t>：表達觀念的符號</a:t>
            </a:r>
            <a:r>
              <a:rPr lang="zh-TW" altLang="en-US" sz="2800" dirty="0" smtClean="0">
                <a:solidFill>
                  <a:schemeClr val="tx1"/>
                </a:solidFill>
                <a:latin typeface="標楷體" pitchFamily="65" charset="-120"/>
                <a:ea typeface="標楷體" pitchFamily="65" charset="-120"/>
              </a:rPr>
              <a:t>系統</a:t>
            </a:r>
            <a:r>
              <a:rPr lang="en-US" altLang="zh-TW" sz="2800" dirty="0" smtClean="0">
                <a:solidFill>
                  <a:schemeClr val="tx1"/>
                </a:solidFill>
                <a:latin typeface="標楷體" pitchFamily="65" charset="-120"/>
                <a:ea typeface="標楷體" pitchFamily="65" charset="-120"/>
              </a:rPr>
              <a:t/>
            </a:r>
            <a:br>
              <a:rPr lang="en-US" altLang="zh-TW" sz="2800" dirty="0" smtClean="0">
                <a:solidFill>
                  <a:schemeClr val="tx1"/>
                </a:solidFill>
                <a:latin typeface="標楷體" pitchFamily="65" charset="-120"/>
                <a:ea typeface="標楷體" pitchFamily="65" charset="-120"/>
              </a:rPr>
            </a:br>
            <a:r>
              <a:rPr lang="en-US" altLang="zh-TW" sz="2800" dirty="0">
                <a:solidFill>
                  <a:schemeClr val="tx1"/>
                </a:solidFill>
                <a:latin typeface="標楷體" pitchFamily="65" charset="-120"/>
                <a:ea typeface="標楷體" pitchFamily="65" charset="-120"/>
              </a:rPr>
              <a:t/>
            </a:r>
            <a:br>
              <a:rPr lang="en-US" altLang="zh-TW" sz="2800" dirty="0">
                <a:solidFill>
                  <a:schemeClr val="tx1"/>
                </a:solidFill>
                <a:latin typeface="標楷體" pitchFamily="65" charset="-120"/>
                <a:ea typeface="標楷體" pitchFamily="65" charset="-120"/>
              </a:rPr>
            </a:br>
            <a:r>
              <a:rPr lang="en-US" altLang="zh-TW" sz="2800" dirty="0">
                <a:solidFill>
                  <a:schemeClr val="tx1"/>
                </a:solidFill>
                <a:latin typeface="標楷體" pitchFamily="65" charset="-120"/>
                <a:ea typeface="標楷體" pitchFamily="65" charset="-120"/>
              </a:rPr>
              <a:t/>
            </a:r>
            <a:br>
              <a:rPr lang="en-US" altLang="zh-TW" sz="2800" dirty="0">
                <a:solidFill>
                  <a:schemeClr val="tx1"/>
                </a:solidFill>
                <a:latin typeface="標楷體" pitchFamily="65" charset="-120"/>
                <a:ea typeface="標楷體" pitchFamily="65" charset="-120"/>
              </a:rPr>
            </a:br>
            <a:r>
              <a:rPr lang="en-US" altLang="zh-TW" sz="2800" dirty="0">
                <a:solidFill>
                  <a:schemeClr val="tx1"/>
                </a:solidFill>
                <a:latin typeface="新細明體"/>
                <a:ea typeface="新細明體"/>
              </a:rPr>
              <a:t>․</a:t>
            </a:r>
            <a:r>
              <a:rPr lang="zh-TW" altLang="en-US" sz="2800" dirty="0" smtClean="0">
                <a:solidFill>
                  <a:schemeClr val="tx1"/>
                </a:solidFill>
                <a:latin typeface="標楷體" pitchFamily="65" charset="-120"/>
                <a:ea typeface="標楷體" pitchFamily="65" charset="-120"/>
              </a:rPr>
              <a:t>可</a:t>
            </a:r>
            <a:r>
              <a:rPr lang="zh-TW" altLang="en-US" sz="2800" dirty="0">
                <a:solidFill>
                  <a:schemeClr val="tx1"/>
                </a:solidFill>
                <a:latin typeface="標楷體" pitchFamily="65" charset="-120"/>
                <a:ea typeface="標楷體" pitchFamily="65" charset="-120"/>
              </a:rPr>
              <a:t>與文字、盲啞人的字母、客套用語等</a:t>
            </a:r>
            <a:r>
              <a:rPr lang="zh-TW" altLang="en-US" sz="2800" dirty="0" smtClean="0">
                <a:solidFill>
                  <a:schemeClr val="tx1"/>
                </a:solidFill>
                <a:latin typeface="標楷體" pitchFamily="65" charset="-120"/>
                <a:ea typeface="標楷體" pitchFamily="65" charset="-120"/>
              </a:rPr>
              <a:t>相稱</a:t>
            </a:r>
            <a:r>
              <a:rPr lang="en-US" altLang="zh-TW" sz="2800" dirty="0" smtClean="0">
                <a:solidFill>
                  <a:schemeClr val="tx1"/>
                </a:solidFill>
                <a:latin typeface="標楷體" pitchFamily="65" charset="-120"/>
                <a:ea typeface="標楷體" pitchFamily="65" charset="-120"/>
              </a:rPr>
              <a:t/>
            </a:r>
            <a:br>
              <a:rPr lang="en-US" altLang="zh-TW" sz="2800" dirty="0" smtClean="0">
                <a:solidFill>
                  <a:schemeClr val="tx1"/>
                </a:solidFill>
                <a:latin typeface="標楷體" pitchFamily="65" charset="-120"/>
                <a:ea typeface="標楷體" pitchFamily="65" charset="-120"/>
              </a:rPr>
            </a:br>
            <a:r>
              <a:rPr lang="en-US" altLang="zh-TW" sz="2800" dirty="0">
                <a:solidFill>
                  <a:schemeClr val="tx1"/>
                </a:solidFill>
                <a:latin typeface="標楷體" pitchFamily="65" charset="-120"/>
                <a:ea typeface="標楷體" pitchFamily="65" charset="-120"/>
              </a:rPr>
              <a:t/>
            </a:r>
            <a:br>
              <a:rPr lang="en-US" altLang="zh-TW" sz="2800" dirty="0">
                <a:solidFill>
                  <a:schemeClr val="tx1"/>
                </a:solidFill>
                <a:latin typeface="標楷體" pitchFamily="65" charset="-120"/>
                <a:ea typeface="標楷體" pitchFamily="65" charset="-120"/>
              </a:rPr>
            </a:br>
            <a:r>
              <a:rPr lang="en-US" altLang="zh-TW" sz="2800" dirty="0">
                <a:solidFill>
                  <a:schemeClr val="tx1"/>
                </a:solidFill>
                <a:latin typeface="標楷體" pitchFamily="65" charset="-120"/>
                <a:ea typeface="標楷體" pitchFamily="65" charset="-120"/>
              </a:rPr>
              <a:t/>
            </a:r>
            <a:br>
              <a:rPr lang="en-US" altLang="zh-TW" sz="2800" dirty="0">
                <a:solidFill>
                  <a:schemeClr val="tx1"/>
                </a:solidFill>
                <a:latin typeface="標楷體" pitchFamily="65" charset="-120"/>
                <a:ea typeface="標楷體" pitchFamily="65" charset="-120"/>
              </a:rPr>
            </a:br>
            <a:r>
              <a:rPr lang="en-US" altLang="zh-TW" sz="2800" dirty="0">
                <a:solidFill>
                  <a:schemeClr val="tx1"/>
                </a:solidFill>
                <a:latin typeface="新細明體"/>
                <a:ea typeface="新細明體"/>
              </a:rPr>
              <a:t>․</a:t>
            </a:r>
            <a:r>
              <a:rPr lang="zh-TW" altLang="en-US" sz="2800" dirty="0" smtClean="0">
                <a:solidFill>
                  <a:schemeClr val="tx1"/>
                </a:solidFill>
                <a:latin typeface="標楷體" pitchFamily="65" charset="-120"/>
                <a:ea typeface="標楷體" pitchFamily="65" charset="-120"/>
              </a:rPr>
              <a:t>大部分</a:t>
            </a:r>
            <a:r>
              <a:rPr lang="zh-TW" altLang="en-US" sz="2800" dirty="0">
                <a:solidFill>
                  <a:schemeClr val="tx1"/>
                </a:solidFill>
                <a:latin typeface="標楷體" pitchFamily="65" charset="-120"/>
                <a:ea typeface="標楷體" pitchFamily="65" charset="-120"/>
              </a:rPr>
              <a:t>的篇幅都在討論語言學的問題</a:t>
            </a:r>
            <a:br>
              <a:rPr lang="zh-TW" altLang="en-US" sz="2800" dirty="0">
                <a:solidFill>
                  <a:schemeClr val="tx1"/>
                </a:solidFill>
                <a:latin typeface="標楷體" pitchFamily="65" charset="-120"/>
                <a:ea typeface="標楷體" pitchFamily="65" charset="-120"/>
              </a:rPr>
            </a:br>
            <a:endParaRPr lang="zh-TW" altLang="en-US" sz="2800" dirty="0">
              <a:solidFill>
                <a:schemeClr val="tx1"/>
              </a:solidFill>
            </a:endParaRPr>
          </a:p>
        </p:txBody>
      </p:sp>
      <p:sp>
        <p:nvSpPr>
          <p:cNvPr id="3" name="文字版面配置區 2"/>
          <p:cNvSpPr>
            <a:spLocks noGrp="1"/>
          </p:cNvSpPr>
          <p:nvPr>
            <p:ph type="body" idx="1"/>
          </p:nvPr>
        </p:nvSpPr>
        <p:spPr>
          <a:xfrm>
            <a:off x="1403648" y="476672"/>
            <a:ext cx="6417734" cy="939801"/>
          </a:xfrm>
        </p:spPr>
        <p:txBody>
          <a:bodyPr>
            <a:normAutofit/>
          </a:bodyPr>
          <a:lstStyle/>
          <a:p>
            <a:r>
              <a:rPr lang="zh-TW" altLang="zh-TW" sz="4000" b="1" dirty="0">
                <a:latin typeface="標楷體" pitchFamily="65" charset="-120"/>
                <a:ea typeface="標楷體" pitchFamily="65" charset="-120"/>
              </a:rPr>
              <a:t>《</a:t>
            </a:r>
            <a:r>
              <a:rPr lang="zh-TW" altLang="en-US" sz="4000" b="1" dirty="0">
                <a:latin typeface="標楷體" pitchFamily="65" charset="-120"/>
                <a:ea typeface="標楷體" pitchFamily="65" charset="-120"/>
              </a:rPr>
              <a:t>普通語言學教程</a:t>
            </a:r>
            <a:r>
              <a:rPr lang="zh-TW" altLang="zh-TW" sz="4000" b="1" dirty="0">
                <a:latin typeface="標楷體" pitchFamily="65" charset="-120"/>
                <a:ea typeface="標楷體" pitchFamily="65" charset="-120"/>
              </a:rPr>
              <a:t>》</a:t>
            </a:r>
            <a:endParaRPr lang="zh-TW" altLang="en-US" sz="4000" dirty="0"/>
          </a:p>
        </p:txBody>
      </p:sp>
    </p:spTree>
    <p:extLst>
      <p:ext uri="{BB962C8B-B14F-4D97-AF65-F5344CB8AC3E}">
        <p14:creationId xmlns:p14="http://schemas.microsoft.com/office/powerpoint/2010/main" val="161114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1484784"/>
            <a:ext cx="8640960" cy="5184576"/>
          </a:xfrm>
        </p:spPr>
        <p:txBody>
          <a:bodyPr>
            <a:normAutofit/>
          </a:bodyPr>
          <a:lstStyle/>
          <a:p>
            <a:pPr algn="l"/>
            <a:r>
              <a:rPr lang="en-US" altLang="zh-TW" sz="3200" dirty="0">
                <a:solidFill>
                  <a:schemeClr val="tx1"/>
                </a:solidFill>
                <a:latin typeface="新細明體"/>
                <a:ea typeface="新細明體"/>
              </a:rPr>
              <a:t>․</a:t>
            </a:r>
            <a:r>
              <a:rPr lang="zh-TW" altLang="en-US" sz="3100" dirty="0" smtClean="0">
                <a:solidFill>
                  <a:schemeClr val="tx1"/>
                </a:solidFill>
                <a:latin typeface="標楷體" pitchFamily="65" charset="-120"/>
                <a:ea typeface="標楷體" pitchFamily="65" charset="-120"/>
              </a:rPr>
              <a:t>形式</a:t>
            </a:r>
            <a:r>
              <a:rPr lang="zh-TW" altLang="en-US" sz="3100" dirty="0">
                <a:solidFill>
                  <a:schemeClr val="tx1"/>
                </a:solidFill>
                <a:latin typeface="標楷體" pitchFamily="65" charset="-120"/>
                <a:ea typeface="標楷體" pitchFamily="65" charset="-120"/>
              </a:rPr>
              <a:t>和概念的</a:t>
            </a:r>
            <a:r>
              <a:rPr lang="zh-TW" altLang="en-US" sz="3100" dirty="0" smtClean="0">
                <a:solidFill>
                  <a:schemeClr val="tx1"/>
                </a:solidFill>
                <a:latin typeface="標楷體" pitchFamily="65" charset="-120"/>
                <a:ea typeface="標楷體" pitchFamily="65" charset="-120"/>
              </a:rPr>
              <a:t>結合</a:t>
            </a:r>
            <a:r>
              <a:rPr lang="en-US" altLang="zh-TW" sz="3100" dirty="0" smtClean="0">
                <a:solidFill>
                  <a:schemeClr val="tx1"/>
                </a:solidFill>
                <a:latin typeface="標楷體" pitchFamily="65" charset="-120"/>
                <a:ea typeface="標楷體" pitchFamily="65" charset="-120"/>
              </a:rPr>
              <a:t/>
            </a:r>
            <a:br>
              <a:rPr lang="en-US" altLang="zh-TW" sz="3100" dirty="0" smtClean="0">
                <a:solidFill>
                  <a:schemeClr val="tx1"/>
                </a:solidFill>
                <a:latin typeface="標楷體" pitchFamily="65" charset="-120"/>
                <a:ea typeface="標楷體" pitchFamily="65" charset="-120"/>
              </a:rPr>
            </a:br>
            <a:r>
              <a:rPr lang="en-US" altLang="zh-TW" sz="3100" dirty="0">
                <a:solidFill>
                  <a:schemeClr val="tx1"/>
                </a:solidFill>
                <a:latin typeface="標楷體" pitchFamily="65" charset="-120"/>
                <a:ea typeface="標楷體" pitchFamily="65" charset="-120"/>
              </a:rPr>
              <a:t/>
            </a:r>
            <a:br>
              <a:rPr lang="en-US" altLang="zh-TW" sz="3100" dirty="0">
                <a:solidFill>
                  <a:schemeClr val="tx1"/>
                </a:solidFill>
                <a:latin typeface="標楷體" pitchFamily="65" charset="-120"/>
                <a:ea typeface="標楷體" pitchFamily="65" charset="-120"/>
              </a:rPr>
            </a:br>
            <a:r>
              <a:rPr lang="en-US" altLang="zh-TW" sz="3100" dirty="0">
                <a:solidFill>
                  <a:schemeClr val="tx1"/>
                </a:solidFill>
                <a:latin typeface="標楷體" pitchFamily="65" charset="-120"/>
                <a:ea typeface="標楷體" pitchFamily="65" charset="-120"/>
              </a:rPr>
              <a:t/>
            </a:r>
            <a:br>
              <a:rPr lang="en-US" altLang="zh-TW" sz="3100" dirty="0">
                <a:solidFill>
                  <a:schemeClr val="tx1"/>
                </a:solidFill>
                <a:latin typeface="標楷體" pitchFamily="65" charset="-120"/>
                <a:ea typeface="標楷體" pitchFamily="65" charset="-120"/>
              </a:rPr>
            </a:br>
            <a:r>
              <a:rPr lang="en-US" altLang="zh-TW" sz="3200" dirty="0">
                <a:solidFill>
                  <a:schemeClr val="tx1"/>
                </a:solidFill>
                <a:latin typeface="新細明體"/>
                <a:ea typeface="新細明體"/>
              </a:rPr>
              <a:t>․</a:t>
            </a:r>
            <a:r>
              <a:rPr lang="zh-TW" altLang="en-US" sz="3100" dirty="0" smtClean="0">
                <a:solidFill>
                  <a:schemeClr val="tx1"/>
                </a:solidFill>
                <a:latin typeface="標楷體" pitchFamily="65" charset="-120"/>
                <a:ea typeface="標楷體" pitchFamily="65" charset="-120"/>
              </a:rPr>
              <a:t>符號</a:t>
            </a:r>
            <a:r>
              <a:rPr lang="zh-TW" altLang="en-US" sz="3100" dirty="0">
                <a:solidFill>
                  <a:schemeClr val="tx1"/>
                </a:solidFill>
                <a:latin typeface="標楷體" pitchFamily="65" charset="-120"/>
                <a:ea typeface="標楷體" pitchFamily="65" charset="-120"/>
              </a:rPr>
              <a:t>＝意符（符號具）＋意旨（</a:t>
            </a:r>
            <a:r>
              <a:rPr lang="zh-TW" altLang="en-US" sz="3100" dirty="0">
                <a:solidFill>
                  <a:schemeClr val="tx1"/>
                </a:solidFill>
                <a:latin typeface="標楷體" pitchFamily="65" charset="-120"/>
                <a:ea typeface="標楷體" pitchFamily="65" charset="-120"/>
                <a:hlinkClick r:id="rId2" action="ppaction://hlinksldjump"/>
              </a:rPr>
              <a:t>符號義</a:t>
            </a:r>
            <a:r>
              <a:rPr lang="zh-TW" altLang="en-US" sz="3100" dirty="0" smtClean="0">
                <a:solidFill>
                  <a:schemeClr val="tx1"/>
                </a:solidFill>
                <a:latin typeface="標楷體" pitchFamily="65" charset="-120"/>
                <a:ea typeface="標楷體" pitchFamily="65" charset="-120"/>
              </a:rPr>
              <a:t>）</a:t>
            </a:r>
            <a:r>
              <a:rPr lang="en-US" altLang="zh-TW" sz="3100" dirty="0" smtClean="0">
                <a:solidFill>
                  <a:schemeClr val="tx1"/>
                </a:solidFill>
                <a:latin typeface="標楷體" pitchFamily="65" charset="-120"/>
                <a:ea typeface="標楷體" pitchFamily="65" charset="-120"/>
              </a:rPr>
              <a:t/>
            </a:r>
            <a:br>
              <a:rPr lang="en-US" altLang="zh-TW" sz="3100" dirty="0" smtClean="0">
                <a:solidFill>
                  <a:schemeClr val="tx1"/>
                </a:solidFill>
                <a:latin typeface="標楷體" pitchFamily="65" charset="-120"/>
                <a:ea typeface="標楷體" pitchFamily="65" charset="-120"/>
              </a:rPr>
            </a:br>
            <a:r>
              <a:rPr lang="en-US" altLang="zh-TW" sz="3100" dirty="0">
                <a:solidFill>
                  <a:schemeClr val="tx1"/>
                </a:solidFill>
                <a:latin typeface="標楷體" pitchFamily="65" charset="-120"/>
                <a:ea typeface="標楷體" pitchFamily="65" charset="-120"/>
              </a:rPr>
              <a:t/>
            </a:r>
            <a:br>
              <a:rPr lang="en-US" altLang="zh-TW" sz="3100" dirty="0">
                <a:solidFill>
                  <a:schemeClr val="tx1"/>
                </a:solidFill>
                <a:latin typeface="標楷體" pitchFamily="65" charset="-120"/>
                <a:ea typeface="標楷體" pitchFamily="65" charset="-120"/>
              </a:rPr>
            </a:br>
            <a:r>
              <a:rPr lang="en-US" altLang="zh-TW" sz="3100" dirty="0">
                <a:solidFill>
                  <a:schemeClr val="tx1"/>
                </a:solidFill>
                <a:latin typeface="標楷體" pitchFamily="65" charset="-120"/>
                <a:ea typeface="標楷體" pitchFamily="65" charset="-120"/>
              </a:rPr>
              <a:t/>
            </a:r>
            <a:br>
              <a:rPr lang="en-US" altLang="zh-TW" sz="3100" dirty="0">
                <a:solidFill>
                  <a:schemeClr val="tx1"/>
                </a:solidFill>
                <a:latin typeface="標楷體" pitchFamily="65" charset="-120"/>
                <a:ea typeface="標楷體" pitchFamily="65" charset="-120"/>
              </a:rPr>
            </a:br>
            <a:r>
              <a:rPr lang="en-US" altLang="zh-TW" sz="3200" dirty="0">
                <a:solidFill>
                  <a:schemeClr val="tx1"/>
                </a:solidFill>
                <a:latin typeface="新細明體"/>
                <a:ea typeface="新細明體"/>
              </a:rPr>
              <a:t>․</a:t>
            </a:r>
            <a:r>
              <a:rPr lang="zh-TW" altLang="en-US" sz="3100" dirty="0" smtClean="0">
                <a:solidFill>
                  <a:schemeClr val="tx1"/>
                </a:solidFill>
                <a:latin typeface="標楷體" pitchFamily="65" charset="-120"/>
                <a:ea typeface="標楷體" pitchFamily="65" charset="-120"/>
              </a:rPr>
              <a:t>符號</a:t>
            </a:r>
            <a:r>
              <a:rPr lang="zh-TW" altLang="en-US" sz="3100" dirty="0">
                <a:solidFill>
                  <a:schemeClr val="tx1"/>
                </a:solidFill>
                <a:latin typeface="標楷體" pitchFamily="65" charset="-120"/>
                <a:ea typeface="標楷體" pitchFamily="65" charset="-120"/>
              </a:rPr>
              <a:t>的任意性：意符、意旨無天然或必然的聯繫，兩者關係屬隨機的</a:t>
            </a:r>
            <a:r>
              <a:rPr lang="en-US" altLang="zh-TW" sz="3100" dirty="0">
                <a:solidFill>
                  <a:schemeClr val="tx1"/>
                </a:solidFill>
                <a:latin typeface="標楷體" pitchFamily="65" charset="-120"/>
                <a:ea typeface="標楷體" pitchFamily="65" charset="-120"/>
              </a:rPr>
              <a:t/>
            </a:r>
            <a:br>
              <a:rPr lang="en-US" altLang="zh-TW" sz="3100" dirty="0">
                <a:solidFill>
                  <a:schemeClr val="tx1"/>
                </a:solidFill>
                <a:latin typeface="標楷體" pitchFamily="65" charset="-120"/>
                <a:ea typeface="標楷體" pitchFamily="65" charset="-120"/>
              </a:rPr>
            </a:br>
            <a:r>
              <a:rPr lang="zh-TW" altLang="en-US" sz="3100" dirty="0">
                <a:solidFill>
                  <a:schemeClr val="tx1"/>
                </a:solidFill>
                <a:latin typeface="標楷體" pitchFamily="65" charset="-120"/>
                <a:ea typeface="標楷體" pitchFamily="65" charset="-120"/>
              </a:rPr>
              <a:t>　</a:t>
            </a:r>
            <a:r>
              <a:rPr lang="en-US" altLang="zh-TW" dirty="0">
                <a:latin typeface="標楷體" pitchFamily="65" charset="-120"/>
                <a:ea typeface="標楷體" pitchFamily="65" charset="-120"/>
              </a:rPr>
              <a:t/>
            </a:r>
            <a:br>
              <a:rPr lang="en-US" altLang="zh-TW" dirty="0">
                <a:latin typeface="標楷體" pitchFamily="65" charset="-120"/>
                <a:ea typeface="標楷體" pitchFamily="65" charset="-120"/>
              </a:rPr>
            </a:br>
            <a:endParaRPr lang="zh-TW" altLang="en-US" dirty="0"/>
          </a:p>
        </p:txBody>
      </p:sp>
      <p:sp>
        <p:nvSpPr>
          <p:cNvPr id="3" name="文字版面配置區 2"/>
          <p:cNvSpPr>
            <a:spLocks noGrp="1"/>
          </p:cNvSpPr>
          <p:nvPr>
            <p:ph type="body" idx="1"/>
          </p:nvPr>
        </p:nvSpPr>
        <p:spPr>
          <a:xfrm>
            <a:off x="1475656" y="332656"/>
            <a:ext cx="6417734" cy="939801"/>
          </a:xfrm>
        </p:spPr>
        <p:txBody>
          <a:bodyPr>
            <a:normAutofit/>
          </a:bodyPr>
          <a:lstStyle/>
          <a:p>
            <a:r>
              <a:rPr lang="zh-TW" altLang="en-US" sz="4000" b="1" dirty="0">
                <a:latin typeface="標楷體" pitchFamily="65" charset="-120"/>
                <a:ea typeface="標楷體" pitchFamily="65" charset="-120"/>
                <a:cs typeface="Times New Roman" pitchFamily="18" charset="0"/>
              </a:rPr>
              <a:t>主要理念</a:t>
            </a:r>
            <a:endParaRPr lang="zh-TW" altLang="en-US" sz="4000" dirty="0"/>
          </a:p>
        </p:txBody>
      </p:sp>
    </p:spTree>
    <p:extLst>
      <p:ext uri="{BB962C8B-B14F-4D97-AF65-F5344CB8AC3E}">
        <p14:creationId xmlns:p14="http://schemas.microsoft.com/office/powerpoint/2010/main" val="10540216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476672"/>
            <a:ext cx="8066896" cy="6120680"/>
          </a:xfrm>
        </p:spPr>
        <p:txBody>
          <a:bodyPr/>
          <a:lstStyle/>
          <a:p>
            <a:endParaRPr lang="zh-TW" altLang="en-US" dirty="0"/>
          </a:p>
        </p:txBody>
      </p:sp>
      <p:pic>
        <p:nvPicPr>
          <p:cNvPr id="4" name="Picture 2"/>
          <p:cNvPicPr>
            <a:picLocks noChangeAspect="1" noChangeArrowheads="1"/>
          </p:cNvPicPr>
          <p:nvPr/>
        </p:nvPicPr>
        <p:blipFill>
          <a:blip r:embed="rId2"/>
          <a:srcRect/>
          <a:stretch>
            <a:fillRect/>
          </a:stretch>
        </p:blipFill>
        <p:spPr bwMode="auto">
          <a:xfrm>
            <a:off x="428596" y="785794"/>
            <a:ext cx="3857652" cy="5460663"/>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4572000" y="806952"/>
            <a:ext cx="3781451" cy="5365573"/>
          </a:xfrm>
          <a:prstGeom prst="rect">
            <a:avLst/>
          </a:prstGeom>
          <a:noFill/>
          <a:ln w="9525">
            <a:noFill/>
            <a:miter lim="800000"/>
            <a:headEnd/>
            <a:tailEnd/>
          </a:ln>
          <a:effectLst/>
        </p:spPr>
      </p:pic>
    </p:spTree>
    <p:extLst>
      <p:ext uri="{BB962C8B-B14F-4D97-AF65-F5344CB8AC3E}">
        <p14:creationId xmlns:p14="http://schemas.microsoft.com/office/powerpoint/2010/main" val="2277056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95288" y="1412875"/>
            <a:ext cx="8362950" cy="5068888"/>
          </a:xfrm>
        </p:spPr>
        <p:txBody>
          <a:bodyPr rtlCol="0">
            <a:normAutofit fontScale="92500" lnSpcReduction="10000"/>
          </a:bodyPr>
          <a:lstStyle/>
          <a:p>
            <a:pPr marL="274320" indent="-274320" fontAlgn="auto">
              <a:spcAft>
                <a:spcPts val="0"/>
              </a:spcAft>
              <a:defRPr/>
            </a:pPr>
            <a:endParaRPr lang="en-US" altLang="zh-TW" sz="3200" dirty="0" smtClean="0"/>
          </a:p>
          <a:p>
            <a:pPr marL="274320" indent="-274320" fontAlgn="auto">
              <a:spcAft>
                <a:spcPts val="0"/>
              </a:spcAft>
              <a:defRPr/>
            </a:pPr>
            <a:r>
              <a:rPr lang="zh-TW" altLang="en-US" sz="3200" dirty="0">
                <a:latin typeface="+mn-ea"/>
              </a:rPr>
              <a:t>符號學</a:t>
            </a:r>
            <a:r>
              <a:rPr lang="zh-TW" altLang="en-US" sz="3200" dirty="0" smtClean="0">
                <a:latin typeface="+mn-ea"/>
              </a:rPr>
              <a:t>介紹</a:t>
            </a:r>
            <a:endParaRPr lang="en-US" altLang="zh-TW" sz="3200" dirty="0">
              <a:latin typeface="+mn-ea"/>
            </a:endParaRPr>
          </a:p>
          <a:p>
            <a:pPr marL="274320" indent="-274320" fontAlgn="auto">
              <a:spcAft>
                <a:spcPts val="0"/>
              </a:spcAft>
              <a:defRPr/>
            </a:pPr>
            <a:r>
              <a:rPr lang="zh-TW" altLang="en-US" sz="3200" dirty="0" smtClean="0">
                <a:latin typeface="+mn-ea"/>
              </a:rPr>
              <a:t>符號</a:t>
            </a:r>
            <a:r>
              <a:rPr lang="zh-TW" altLang="en-US" sz="3200" dirty="0">
                <a:latin typeface="+mn-ea"/>
              </a:rPr>
              <a:t>學</a:t>
            </a:r>
            <a:r>
              <a:rPr lang="en-US" altLang="zh-TW" sz="3200" dirty="0">
                <a:latin typeface="+mn-ea"/>
              </a:rPr>
              <a:t>&amp;</a:t>
            </a:r>
            <a:r>
              <a:rPr lang="zh-TW" altLang="en-US" sz="3200" dirty="0">
                <a:latin typeface="+mn-ea"/>
              </a:rPr>
              <a:t>大眾</a:t>
            </a:r>
            <a:r>
              <a:rPr lang="zh-TW" altLang="en-US" sz="3200" dirty="0" smtClean="0">
                <a:latin typeface="+mn-ea"/>
              </a:rPr>
              <a:t>文學</a:t>
            </a:r>
            <a:endParaRPr lang="en-US" altLang="zh-TW" sz="3200" dirty="0" smtClean="0">
              <a:latin typeface="+mn-ea"/>
            </a:endParaRPr>
          </a:p>
          <a:p>
            <a:pPr marL="0" indent="0" fontAlgn="auto">
              <a:spcAft>
                <a:spcPts val="0"/>
              </a:spcAft>
              <a:buFont typeface="Symbol" pitchFamily="18" charset="2"/>
              <a:buNone/>
              <a:defRPr/>
            </a:pPr>
            <a:r>
              <a:rPr lang="en-US" altLang="zh-TW" sz="3200" dirty="0" smtClean="0">
                <a:latin typeface="+mn-ea"/>
              </a:rPr>
              <a:t>-</a:t>
            </a:r>
            <a:r>
              <a:rPr lang="zh-TW" altLang="en-US" sz="3200" dirty="0" smtClean="0">
                <a:latin typeface="+mn-ea"/>
              </a:rPr>
              <a:t>以普魯斯特</a:t>
            </a:r>
            <a:r>
              <a:rPr lang="en-US" altLang="zh-TW" sz="3200" dirty="0" smtClean="0">
                <a:latin typeface="+mn-ea"/>
              </a:rPr>
              <a:t>:</a:t>
            </a:r>
            <a:r>
              <a:rPr lang="zh-TW" altLang="en-US" sz="3200" dirty="0" smtClean="0">
                <a:latin typeface="+mn-ea"/>
              </a:rPr>
              <a:t>追憶似水年華為例</a:t>
            </a:r>
            <a:endParaRPr lang="en-US" altLang="zh-TW" sz="3200" dirty="0" smtClean="0">
              <a:latin typeface="+mn-ea"/>
            </a:endParaRPr>
          </a:p>
          <a:p>
            <a:pPr marL="274320" indent="-274320" fontAlgn="auto">
              <a:spcAft>
                <a:spcPts val="0"/>
              </a:spcAft>
              <a:defRPr/>
            </a:pPr>
            <a:r>
              <a:rPr lang="zh-TW" altLang="en-US" sz="3200" dirty="0">
                <a:latin typeface="+mn-ea"/>
              </a:rPr>
              <a:t>符號學</a:t>
            </a:r>
            <a:r>
              <a:rPr lang="en-US" altLang="zh-TW" sz="3200" dirty="0">
                <a:latin typeface="+mn-ea"/>
              </a:rPr>
              <a:t>&amp;</a:t>
            </a:r>
            <a:r>
              <a:rPr lang="zh-TW" altLang="en-US" sz="3200" dirty="0" smtClean="0">
                <a:latin typeface="+mn-ea"/>
              </a:rPr>
              <a:t>文化</a:t>
            </a:r>
            <a:endParaRPr lang="en-US" altLang="zh-TW" sz="3200" dirty="0">
              <a:latin typeface="+mn-ea"/>
            </a:endParaRPr>
          </a:p>
          <a:p>
            <a:pPr marL="0" indent="0" fontAlgn="auto">
              <a:spcAft>
                <a:spcPts val="0"/>
              </a:spcAft>
              <a:buFont typeface="Symbol" pitchFamily="18" charset="2"/>
              <a:buNone/>
              <a:defRPr/>
            </a:pPr>
            <a:r>
              <a:rPr lang="en-US" altLang="zh-TW" sz="3200" dirty="0" smtClean="0">
                <a:latin typeface="+mn-ea"/>
              </a:rPr>
              <a:t>-</a:t>
            </a:r>
            <a:r>
              <a:rPr lang="zh-TW" altLang="en-US" sz="3200" dirty="0" smtClean="0">
                <a:latin typeface="+mn-ea"/>
              </a:rPr>
              <a:t>以達文西密碼為例</a:t>
            </a:r>
            <a:endParaRPr lang="en-US" altLang="zh-TW" sz="3200" dirty="0" smtClean="0">
              <a:latin typeface="+mn-ea"/>
            </a:endParaRPr>
          </a:p>
          <a:p>
            <a:pPr marL="274320" indent="-274320" fontAlgn="auto">
              <a:spcAft>
                <a:spcPts val="0"/>
              </a:spcAft>
              <a:defRPr/>
            </a:pPr>
            <a:r>
              <a:rPr lang="zh-TW" altLang="en-US" sz="3200" dirty="0" smtClean="0">
                <a:latin typeface="+mn-ea"/>
              </a:rPr>
              <a:t>理論家及例子證明</a:t>
            </a:r>
            <a:endParaRPr lang="en-US" altLang="zh-TW" sz="3200" dirty="0" smtClean="0">
              <a:latin typeface="+mn-ea"/>
            </a:endParaRPr>
          </a:p>
          <a:p>
            <a:pPr marL="0" indent="0" fontAlgn="auto">
              <a:spcAft>
                <a:spcPts val="0"/>
              </a:spcAft>
              <a:buFont typeface="Symbol" pitchFamily="18" charset="2"/>
              <a:buNone/>
              <a:defRPr/>
            </a:pPr>
            <a:r>
              <a:rPr lang="en-US" altLang="zh-TW" sz="3200" dirty="0" smtClean="0">
                <a:latin typeface="+mn-ea"/>
              </a:rPr>
              <a:t>-</a:t>
            </a:r>
            <a:r>
              <a:rPr lang="zh-TW" altLang="en-US" sz="3200" dirty="0" smtClean="0">
                <a:latin typeface="+mn-ea"/>
              </a:rPr>
              <a:t>以索緒爾</a:t>
            </a:r>
            <a:r>
              <a:rPr lang="en-US" altLang="zh-TW" sz="3200" dirty="0" smtClean="0">
                <a:latin typeface="+mn-ea"/>
              </a:rPr>
              <a:t>,</a:t>
            </a:r>
            <a:r>
              <a:rPr lang="zh-TW" altLang="en-US" sz="3200" dirty="0" smtClean="0">
                <a:latin typeface="+mn-ea"/>
              </a:rPr>
              <a:t>巴特為例</a:t>
            </a:r>
            <a:endParaRPr lang="en-US" altLang="zh-TW" sz="3200" dirty="0" smtClean="0">
              <a:latin typeface="+mn-ea"/>
            </a:endParaRPr>
          </a:p>
          <a:p>
            <a:pPr marL="274320" indent="-274320" fontAlgn="auto">
              <a:spcAft>
                <a:spcPts val="0"/>
              </a:spcAft>
              <a:defRPr/>
            </a:pPr>
            <a:r>
              <a:rPr lang="zh-TW" altLang="en-US" sz="3200" dirty="0">
                <a:latin typeface="+mn-ea"/>
              </a:rPr>
              <a:t>參考書目</a:t>
            </a:r>
            <a:endParaRPr lang="en-US" altLang="zh-TW" sz="3200" dirty="0">
              <a:latin typeface="+mn-ea"/>
            </a:endParaRPr>
          </a:p>
          <a:p>
            <a:pPr marL="274320" indent="-274320" fontAlgn="auto">
              <a:spcAft>
                <a:spcPts val="0"/>
              </a:spcAft>
              <a:defRPr/>
            </a:pPr>
            <a:r>
              <a:rPr lang="zh-TW" altLang="en-US" sz="3200" dirty="0" smtClean="0">
                <a:latin typeface="+mn-ea"/>
              </a:rPr>
              <a:t>問題討論</a:t>
            </a:r>
            <a:endParaRPr lang="en-US" altLang="zh-TW" sz="3200" dirty="0" smtClean="0">
              <a:latin typeface="+mn-ea"/>
            </a:endParaRPr>
          </a:p>
          <a:p>
            <a:pPr marL="274320" indent="-274320" fontAlgn="auto">
              <a:spcAft>
                <a:spcPts val="0"/>
              </a:spcAft>
              <a:defRPr/>
            </a:pPr>
            <a:endParaRPr lang="zh-TW" altLang="en-US" sz="3200" dirty="0"/>
          </a:p>
        </p:txBody>
      </p:sp>
      <p:sp>
        <p:nvSpPr>
          <p:cNvPr id="9219" name="標題 1"/>
          <p:cNvSpPr>
            <a:spLocks noGrp="1"/>
          </p:cNvSpPr>
          <p:nvPr>
            <p:ph type="title"/>
          </p:nvPr>
        </p:nvSpPr>
        <p:spPr/>
        <p:txBody>
          <a:bodyPr/>
          <a:lstStyle/>
          <a:p>
            <a:r>
              <a:rPr lang="zh-TW" altLang="en-US" b="1" smtClean="0"/>
              <a:t>目錄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1484784"/>
            <a:ext cx="8496944" cy="4680520"/>
          </a:xfrm>
        </p:spPr>
        <p:txBody>
          <a:bodyPr>
            <a:normAutofit/>
          </a:bodyPr>
          <a:lstStyle/>
          <a:p>
            <a:pPr algn="l"/>
            <a:r>
              <a:rPr lang="en-US" altLang="zh-TW" sz="2800" dirty="0">
                <a:solidFill>
                  <a:schemeClr val="tx1"/>
                </a:solidFill>
                <a:latin typeface="新細明體"/>
                <a:ea typeface="新細明體"/>
              </a:rPr>
              <a:t>․</a:t>
            </a:r>
            <a:r>
              <a:rPr lang="zh-TW" altLang="en-US" sz="2800" dirty="0" smtClean="0">
                <a:solidFill>
                  <a:schemeClr val="tx1"/>
                </a:solidFill>
                <a:latin typeface="標楷體" pitchFamily="65" charset="-120"/>
                <a:ea typeface="標楷體" pitchFamily="65" charset="-120"/>
              </a:rPr>
              <a:t>開闢</a:t>
            </a:r>
            <a:r>
              <a:rPr lang="zh-CN" altLang="en-US" sz="2800" dirty="0">
                <a:solidFill>
                  <a:schemeClr val="tx1"/>
                </a:solidFill>
                <a:latin typeface="標楷體" pitchFamily="65" charset="-120"/>
                <a:ea typeface="標楷體" pitchFamily="65" charset="-120"/>
              </a:rPr>
              <a:t>了</a:t>
            </a:r>
            <a:r>
              <a:rPr lang="zh-TW" altLang="en-US" sz="2800" dirty="0">
                <a:solidFill>
                  <a:schemeClr val="tx1"/>
                </a:solidFill>
                <a:latin typeface="標楷體" pitchFamily="65" charset="-120"/>
                <a:ea typeface="標楷體" pitchFamily="65" charset="-120"/>
              </a:rPr>
              <a:t>語</a:t>
            </a:r>
            <a:r>
              <a:rPr lang="zh-CN" altLang="en-US" sz="2800" dirty="0">
                <a:solidFill>
                  <a:schemeClr val="tx1"/>
                </a:solidFill>
                <a:latin typeface="標楷體" pitchFamily="65" charset="-120"/>
                <a:ea typeface="標楷體" pitchFamily="65" charset="-120"/>
              </a:rPr>
              <a:t>言研究的一</a:t>
            </a:r>
            <a:r>
              <a:rPr lang="zh-TW" altLang="en-US" sz="2800" dirty="0">
                <a:solidFill>
                  <a:schemeClr val="tx1"/>
                </a:solidFill>
                <a:latin typeface="標楷體" pitchFamily="65" charset="-120"/>
                <a:ea typeface="標楷體" pitchFamily="65" charset="-120"/>
              </a:rPr>
              <a:t>個</a:t>
            </a:r>
            <a:r>
              <a:rPr lang="zh-CN" altLang="en-US" sz="2800" dirty="0">
                <a:solidFill>
                  <a:schemeClr val="tx1"/>
                </a:solidFill>
                <a:latin typeface="標楷體" pitchFamily="65" charset="-120"/>
                <a:ea typeface="標楷體" pitchFamily="65" charset="-120"/>
              </a:rPr>
              <a:t>新的</a:t>
            </a:r>
            <a:r>
              <a:rPr lang="zh-TW" altLang="en-US" sz="2800" dirty="0">
                <a:solidFill>
                  <a:schemeClr val="tx1"/>
                </a:solidFill>
                <a:latin typeface="標楷體" pitchFamily="65" charset="-120"/>
                <a:ea typeface="標楷體" pitchFamily="65" charset="-120"/>
              </a:rPr>
              <a:t>歷</a:t>
            </a:r>
            <a:r>
              <a:rPr lang="zh-CN" altLang="en-US" sz="2800" dirty="0">
                <a:solidFill>
                  <a:schemeClr val="tx1"/>
                </a:solidFill>
                <a:latin typeface="標楷體" pitchFamily="65" charset="-120"/>
                <a:ea typeface="標楷體" pitchFamily="65" charset="-120"/>
              </a:rPr>
              <a:t>史</a:t>
            </a:r>
            <a:r>
              <a:rPr lang="zh-TW" altLang="en-US" sz="2800" dirty="0">
                <a:solidFill>
                  <a:schemeClr val="tx1"/>
                </a:solidFill>
                <a:latin typeface="標楷體" pitchFamily="65" charset="-120"/>
                <a:ea typeface="標楷體" pitchFamily="65" charset="-120"/>
              </a:rPr>
              <a:t>時</a:t>
            </a:r>
            <a:r>
              <a:rPr lang="zh-CN" altLang="en-US" sz="2800" dirty="0">
                <a:solidFill>
                  <a:schemeClr val="tx1"/>
                </a:solidFill>
                <a:latin typeface="標楷體" pitchFamily="65" charset="-120"/>
                <a:ea typeface="標楷體" pitchFamily="65" charset="-120"/>
              </a:rPr>
              <a:t>期</a:t>
            </a:r>
            <a:r>
              <a:rPr lang="en-US" altLang="zh-CN" sz="2800" dirty="0">
                <a:solidFill>
                  <a:schemeClr val="tx1"/>
                </a:solidFill>
                <a:latin typeface="標楷體" pitchFamily="65" charset="-120"/>
                <a:ea typeface="標楷體" pitchFamily="65" charset="-120"/>
              </a:rPr>
              <a:t/>
            </a:r>
            <a:br>
              <a:rPr lang="en-US" altLang="zh-CN" sz="2800" dirty="0">
                <a:solidFill>
                  <a:schemeClr val="tx1"/>
                </a:solidFill>
                <a:latin typeface="標楷體" pitchFamily="65" charset="-120"/>
                <a:ea typeface="標楷體" pitchFamily="65" charset="-120"/>
              </a:rPr>
            </a:br>
            <a:r>
              <a:rPr lang="en-US" altLang="zh-TW" sz="2800" dirty="0">
                <a:solidFill>
                  <a:schemeClr val="tx1"/>
                </a:solidFill>
                <a:latin typeface="標楷體" pitchFamily="65" charset="-120"/>
                <a:ea typeface="標楷體" pitchFamily="65" charset="-120"/>
              </a:rPr>
              <a:t/>
            </a:r>
            <a:br>
              <a:rPr lang="en-US" altLang="zh-TW" sz="2800" dirty="0">
                <a:solidFill>
                  <a:schemeClr val="tx1"/>
                </a:solidFill>
                <a:latin typeface="標楷體" pitchFamily="65" charset="-120"/>
                <a:ea typeface="標楷體" pitchFamily="65" charset="-120"/>
              </a:rPr>
            </a:br>
            <a:r>
              <a:rPr lang="en-US" altLang="zh-TW" sz="2800" dirty="0">
                <a:solidFill>
                  <a:schemeClr val="tx1"/>
                </a:solidFill>
                <a:latin typeface="新細明體"/>
                <a:ea typeface="新細明體"/>
              </a:rPr>
              <a:t>․</a:t>
            </a:r>
            <a:r>
              <a:rPr lang="zh-TW" altLang="en-US" sz="2800" dirty="0" smtClean="0">
                <a:solidFill>
                  <a:schemeClr val="tx1"/>
                </a:solidFill>
                <a:latin typeface="標楷體" pitchFamily="65" charset="-120"/>
                <a:ea typeface="標楷體" pitchFamily="65" charset="-120"/>
              </a:rPr>
              <a:t>捷克</a:t>
            </a:r>
            <a:r>
              <a:rPr lang="zh-TW" altLang="en-US" sz="2800" dirty="0">
                <a:solidFill>
                  <a:schemeClr val="tx1"/>
                </a:solidFill>
                <a:latin typeface="標楷體" pitchFamily="65" charset="-120"/>
                <a:ea typeface="標楷體" pitchFamily="65" charset="-120"/>
              </a:rPr>
              <a:t>布拉格學派出現，結構主義語言學在歐洲迅速發展</a:t>
            </a:r>
            <a:r>
              <a:rPr lang="en-US" altLang="zh-TW" sz="2800" dirty="0">
                <a:solidFill>
                  <a:schemeClr val="tx1"/>
                </a:solidFill>
                <a:latin typeface="標楷體" pitchFamily="65" charset="-120"/>
                <a:ea typeface="標楷體" pitchFamily="65" charset="-120"/>
              </a:rPr>
              <a:t/>
            </a:r>
            <a:br>
              <a:rPr lang="en-US" altLang="zh-TW" sz="2800" dirty="0">
                <a:solidFill>
                  <a:schemeClr val="tx1"/>
                </a:solidFill>
                <a:latin typeface="標楷體" pitchFamily="65" charset="-120"/>
                <a:ea typeface="標楷體" pitchFamily="65" charset="-120"/>
              </a:rPr>
            </a:br>
            <a:r>
              <a:rPr lang="en-US" altLang="zh-TW" sz="2800" dirty="0">
                <a:solidFill>
                  <a:schemeClr val="tx1"/>
                </a:solidFill>
                <a:latin typeface="標楷體" pitchFamily="65" charset="-120"/>
                <a:ea typeface="標楷體" pitchFamily="65" charset="-120"/>
              </a:rPr>
              <a:t/>
            </a:r>
            <a:br>
              <a:rPr lang="en-US" altLang="zh-TW" sz="2800" dirty="0">
                <a:solidFill>
                  <a:schemeClr val="tx1"/>
                </a:solidFill>
                <a:latin typeface="標楷體" pitchFamily="65" charset="-120"/>
                <a:ea typeface="標楷體" pitchFamily="65" charset="-120"/>
              </a:rPr>
            </a:br>
            <a:r>
              <a:rPr lang="en-US" altLang="zh-TW" sz="2800" dirty="0">
                <a:solidFill>
                  <a:schemeClr val="tx1"/>
                </a:solidFill>
                <a:latin typeface="新細明體"/>
                <a:ea typeface="新細明體"/>
              </a:rPr>
              <a:t>․</a:t>
            </a:r>
            <a:r>
              <a:rPr lang="zh-TW" altLang="en-US" sz="2800" dirty="0" smtClean="0">
                <a:solidFill>
                  <a:schemeClr val="tx1"/>
                </a:solidFill>
                <a:latin typeface="標楷體" pitchFamily="65" charset="-120"/>
                <a:ea typeface="標楷體" pitchFamily="65" charset="-120"/>
              </a:rPr>
              <a:t>丹麥</a:t>
            </a:r>
            <a:r>
              <a:rPr lang="zh-TW" altLang="en-US" sz="2800" dirty="0">
                <a:solidFill>
                  <a:schemeClr val="tx1"/>
                </a:solidFill>
                <a:latin typeface="標楷體" pitchFamily="65" charset="-120"/>
                <a:ea typeface="標楷體" pitchFamily="65" charset="-120"/>
              </a:rPr>
              <a:t>哥本哈根系學派，發展索緒爾有關形式與實質的思想，創立「語符學」</a:t>
            </a:r>
            <a:br>
              <a:rPr lang="zh-TW" altLang="en-US" sz="2800" dirty="0">
                <a:solidFill>
                  <a:schemeClr val="tx1"/>
                </a:solidFill>
                <a:latin typeface="標楷體" pitchFamily="65" charset="-120"/>
                <a:ea typeface="標楷體" pitchFamily="65" charset="-120"/>
              </a:rPr>
            </a:br>
            <a:endParaRPr lang="zh-TW" altLang="en-US" sz="2800" dirty="0">
              <a:solidFill>
                <a:schemeClr val="tx1"/>
              </a:solidFill>
            </a:endParaRPr>
          </a:p>
        </p:txBody>
      </p:sp>
      <p:sp>
        <p:nvSpPr>
          <p:cNvPr id="3" name="文字版面配置區 2"/>
          <p:cNvSpPr>
            <a:spLocks noGrp="1"/>
          </p:cNvSpPr>
          <p:nvPr>
            <p:ph type="body" idx="1"/>
          </p:nvPr>
        </p:nvSpPr>
        <p:spPr>
          <a:xfrm>
            <a:off x="1475656" y="476672"/>
            <a:ext cx="6417734" cy="939801"/>
          </a:xfrm>
        </p:spPr>
        <p:txBody>
          <a:bodyPr>
            <a:normAutofit/>
          </a:bodyPr>
          <a:lstStyle/>
          <a:p>
            <a:r>
              <a:rPr lang="zh-TW" altLang="en-US" sz="4000" b="1" dirty="0">
                <a:latin typeface="標楷體" pitchFamily="65" charset="-120"/>
                <a:ea typeface="標楷體" pitchFamily="65" charset="-120"/>
              </a:rPr>
              <a:t>索緒爾的影響</a:t>
            </a:r>
            <a:endParaRPr lang="zh-TW" altLang="en-US" sz="4000" dirty="0"/>
          </a:p>
        </p:txBody>
      </p:sp>
    </p:spTree>
    <p:extLst>
      <p:ext uri="{BB962C8B-B14F-4D97-AF65-F5344CB8AC3E}">
        <p14:creationId xmlns:p14="http://schemas.microsoft.com/office/powerpoint/2010/main" val="16609083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標題 1"/>
          <p:cNvSpPr>
            <a:spLocks noGrp="1"/>
          </p:cNvSpPr>
          <p:nvPr>
            <p:ph type="title"/>
          </p:nvPr>
        </p:nvSpPr>
        <p:spPr>
          <a:xfrm>
            <a:off x="395536" y="2132856"/>
            <a:ext cx="8352928" cy="4896544"/>
          </a:xfrm>
        </p:spPr>
        <p:txBody>
          <a:bodyPr>
            <a:normAutofit/>
          </a:bodyPr>
          <a:lstStyle/>
          <a:p>
            <a:pPr algn="l"/>
            <a:r>
              <a:rPr lang="en-US" altLang="zh-TW" sz="3200" dirty="0">
                <a:solidFill>
                  <a:schemeClr val="tx1"/>
                </a:solidFill>
                <a:latin typeface="新細明體"/>
                <a:ea typeface="新細明體"/>
              </a:rPr>
              <a:t>․</a:t>
            </a:r>
            <a:r>
              <a:rPr lang="zh-TW" altLang="en-US" sz="3100" dirty="0" smtClean="0">
                <a:solidFill>
                  <a:schemeClr val="tx1"/>
                </a:solidFill>
                <a:latin typeface="標楷體" pitchFamily="65" charset="-120"/>
                <a:ea typeface="標楷體" pitchFamily="65" charset="-120"/>
              </a:rPr>
              <a:t>法國</a:t>
            </a:r>
            <a:r>
              <a:rPr lang="zh-TW" altLang="en-US" sz="3100" dirty="0">
                <a:solidFill>
                  <a:schemeClr val="tx1"/>
                </a:solidFill>
                <a:latin typeface="標楷體" pitchFamily="65" charset="-120"/>
                <a:ea typeface="標楷體" pitchFamily="65" charset="-120"/>
              </a:rPr>
              <a:t>文學批評家、文學家、社會學家、哲學家和符號學家</a:t>
            </a:r>
            <a:r>
              <a:rPr lang="en-US" altLang="zh-TW" sz="3100" dirty="0">
                <a:solidFill>
                  <a:schemeClr val="tx1"/>
                </a:solidFill>
                <a:latin typeface="標楷體" pitchFamily="65" charset="-120"/>
                <a:ea typeface="標楷體" pitchFamily="65" charset="-120"/>
              </a:rPr>
              <a:t/>
            </a:r>
            <a:br>
              <a:rPr lang="en-US" altLang="zh-TW" sz="3100" dirty="0">
                <a:solidFill>
                  <a:schemeClr val="tx1"/>
                </a:solidFill>
                <a:latin typeface="標楷體" pitchFamily="65" charset="-120"/>
                <a:ea typeface="標楷體" pitchFamily="65" charset="-120"/>
              </a:rPr>
            </a:br>
            <a:r>
              <a:rPr lang="en-US" altLang="zh-TW" sz="3100" dirty="0">
                <a:solidFill>
                  <a:schemeClr val="tx1"/>
                </a:solidFill>
                <a:latin typeface="標楷體" pitchFamily="65" charset="-120"/>
                <a:ea typeface="標楷體" pitchFamily="65" charset="-120"/>
              </a:rPr>
              <a:t/>
            </a:r>
            <a:br>
              <a:rPr lang="en-US" altLang="zh-TW" sz="3100" dirty="0">
                <a:solidFill>
                  <a:schemeClr val="tx1"/>
                </a:solidFill>
                <a:latin typeface="標楷體" pitchFamily="65" charset="-120"/>
                <a:ea typeface="標楷體" pitchFamily="65" charset="-120"/>
              </a:rPr>
            </a:br>
            <a:r>
              <a:rPr lang="en-US" altLang="zh-TW" sz="3200" dirty="0">
                <a:solidFill>
                  <a:schemeClr val="tx1"/>
                </a:solidFill>
                <a:latin typeface="新細明體"/>
                <a:ea typeface="新細明體"/>
              </a:rPr>
              <a:t>․</a:t>
            </a:r>
            <a:r>
              <a:rPr lang="zh-TW" altLang="en-US" sz="3100" dirty="0" smtClean="0">
                <a:solidFill>
                  <a:schemeClr val="tx1"/>
                </a:solidFill>
                <a:latin typeface="標楷體" pitchFamily="65" charset="-120"/>
                <a:ea typeface="標楷體" pitchFamily="65" charset="-120"/>
              </a:rPr>
              <a:t>對於</a:t>
            </a:r>
            <a:r>
              <a:rPr lang="zh-TW" altLang="en-US" sz="3100" dirty="0">
                <a:solidFill>
                  <a:schemeClr val="tx1"/>
                </a:solidFill>
                <a:latin typeface="標楷體" pitchFamily="65" charset="-120"/>
                <a:ea typeface="標楷體" pitchFamily="65" charset="-120"/>
              </a:rPr>
              <a:t>後現代主義思想發展有很大影響</a:t>
            </a:r>
            <a:r>
              <a:rPr lang="en-US" altLang="zh-TW" sz="3100" dirty="0">
                <a:solidFill>
                  <a:schemeClr val="tx1"/>
                </a:solidFill>
                <a:latin typeface="標楷體" pitchFamily="65" charset="-120"/>
                <a:ea typeface="標楷體" pitchFamily="65" charset="-120"/>
              </a:rPr>
              <a:t/>
            </a:r>
            <a:br>
              <a:rPr lang="en-US" altLang="zh-TW" sz="3100" dirty="0">
                <a:solidFill>
                  <a:schemeClr val="tx1"/>
                </a:solidFill>
                <a:latin typeface="標楷體" pitchFamily="65" charset="-120"/>
                <a:ea typeface="標楷體" pitchFamily="65" charset="-120"/>
              </a:rPr>
            </a:br>
            <a:r>
              <a:rPr lang="en-US" altLang="zh-TW" sz="3100" dirty="0">
                <a:solidFill>
                  <a:schemeClr val="tx1"/>
                </a:solidFill>
                <a:latin typeface="標楷體" pitchFamily="65" charset="-120"/>
                <a:ea typeface="標楷體" pitchFamily="65" charset="-120"/>
              </a:rPr>
              <a:t/>
            </a:r>
            <a:br>
              <a:rPr lang="en-US" altLang="zh-TW" sz="3100" dirty="0">
                <a:solidFill>
                  <a:schemeClr val="tx1"/>
                </a:solidFill>
                <a:latin typeface="標楷體" pitchFamily="65" charset="-120"/>
                <a:ea typeface="標楷體" pitchFamily="65" charset="-120"/>
              </a:rPr>
            </a:br>
            <a:r>
              <a:rPr lang="en-US" altLang="zh-TW" sz="3200" dirty="0">
                <a:solidFill>
                  <a:schemeClr val="tx1"/>
                </a:solidFill>
                <a:latin typeface="新細明體"/>
                <a:ea typeface="新細明體"/>
              </a:rPr>
              <a:t>․ </a:t>
            </a:r>
            <a:r>
              <a:rPr lang="fr-FR" altLang="zh-TW" sz="3100" dirty="0" smtClean="0">
                <a:solidFill>
                  <a:schemeClr val="tx1"/>
                </a:solidFill>
              </a:rPr>
              <a:t>《</a:t>
            </a:r>
            <a:r>
              <a:rPr lang="fr-FR" altLang="zh-TW" sz="3100" dirty="0">
                <a:solidFill>
                  <a:schemeClr val="tx1"/>
                </a:solidFill>
              </a:rPr>
              <a:t>S/Z》、 </a:t>
            </a:r>
            <a:r>
              <a:rPr lang="en-US" altLang="zh-TW" sz="3100" u="sng" dirty="0">
                <a:solidFill>
                  <a:schemeClr val="tx1"/>
                </a:solidFill>
                <a:latin typeface="標楷體" pitchFamily="65" charset="-120"/>
                <a:ea typeface="標楷體" pitchFamily="65" charset="-120"/>
              </a:rPr>
              <a:t>《</a:t>
            </a:r>
            <a:r>
              <a:rPr lang="zh-TW" altLang="en-US" sz="3100" u="sng" dirty="0">
                <a:solidFill>
                  <a:schemeClr val="tx1"/>
                </a:solidFill>
                <a:latin typeface="標楷體" pitchFamily="65" charset="-120"/>
                <a:ea typeface="標楷體" pitchFamily="65" charset="-120"/>
              </a:rPr>
              <a:t>神話學</a:t>
            </a:r>
            <a:r>
              <a:rPr lang="en-US" altLang="zh-TW" sz="3100" u="sng" dirty="0">
                <a:solidFill>
                  <a:schemeClr val="tx1"/>
                </a:solidFill>
                <a:latin typeface="標楷體" pitchFamily="65" charset="-120"/>
                <a:ea typeface="標楷體" pitchFamily="65" charset="-120"/>
              </a:rPr>
              <a:t>》</a:t>
            </a:r>
            <a:r>
              <a:rPr lang="zh-TW" altLang="en-US" sz="3100" dirty="0">
                <a:solidFill>
                  <a:schemeClr val="tx1"/>
                </a:solidFill>
                <a:latin typeface="標楷體" pitchFamily="65" charset="-120"/>
                <a:ea typeface="標楷體" pitchFamily="65" charset="-120"/>
              </a:rPr>
              <a:t>、</a:t>
            </a:r>
            <a:r>
              <a:rPr lang="en-US" altLang="zh-TW" sz="3100" u="sng" dirty="0">
                <a:solidFill>
                  <a:schemeClr val="tx1"/>
                </a:solidFill>
                <a:latin typeface="標楷體" pitchFamily="65" charset="-120"/>
                <a:ea typeface="標楷體" pitchFamily="65" charset="-120"/>
              </a:rPr>
              <a:t>《</a:t>
            </a:r>
            <a:r>
              <a:rPr lang="zh-TW" altLang="en-US" sz="3100" u="sng" dirty="0">
                <a:solidFill>
                  <a:schemeClr val="tx1"/>
                </a:solidFill>
                <a:latin typeface="標楷體" pitchFamily="65" charset="-120"/>
                <a:ea typeface="標楷體" pitchFamily="65" charset="-120"/>
              </a:rPr>
              <a:t>符號學原理</a:t>
            </a:r>
            <a:r>
              <a:rPr lang="en-US" altLang="zh-TW" sz="3100" u="sng" dirty="0">
                <a:solidFill>
                  <a:schemeClr val="tx1"/>
                </a:solidFill>
                <a:latin typeface="標楷體" pitchFamily="65" charset="-120"/>
                <a:ea typeface="標楷體" pitchFamily="65" charset="-120"/>
              </a:rPr>
              <a:t>》</a:t>
            </a:r>
            <a:r>
              <a:rPr lang="zh-TW" altLang="en-US" sz="3100" dirty="0">
                <a:solidFill>
                  <a:schemeClr val="tx1"/>
                </a:solidFill>
                <a:latin typeface="標楷體" pitchFamily="65" charset="-120"/>
                <a:ea typeface="標楷體" pitchFamily="65" charset="-120"/>
              </a:rPr>
              <a:t>、</a:t>
            </a:r>
            <a:r>
              <a:rPr lang="en-US" altLang="zh-TW" sz="3100" dirty="0">
                <a:solidFill>
                  <a:schemeClr val="tx1"/>
                </a:solidFill>
                <a:latin typeface="標楷體" pitchFamily="65" charset="-120"/>
                <a:ea typeface="標楷體" pitchFamily="65" charset="-120"/>
              </a:rPr>
              <a:t>《</a:t>
            </a:r>
            <a:r>
              <a:rPr lang="zh-TW" altLang="en-US" sz="3100" dirty="0">
                <a:solidFill>
                  <a:schemeClr val="tx1"/>
                </a:solidFill>
                <a:latin typeface="標楷體" pitchFamily="65" charset="-120"/>
                <a:ea typeface="標楷體" pitchFamily="65" charset="-120"/>
              </a:rPr>
              <a:t>戀人絮語</a:t>
            </a:r>
            <a:r>
              <a:rPr lang="en-US" altLang="zh-TW" sz="3100" dirty="0">
                <a:solidFill>
                  <a:schemeClr val="tx1"/>
                </a:solidFill>
                <a:latin typeface="標楷體" pitchFamily="65" charset="-120"/>
                <a:ea typeface="標楷體" pitchFamily="65" charset="-120"/>
              </a:rPr>
              <a:t>》…</a:t>
            </a:r>
            <a:r>
              <a:rPr lang="en-US" altLang="zh-TW" dirty="0">
                <a:latin typeface="標楷體" pitchFamily="65" charset="-120"/>
                <a:ea typeface="標楷體" pitchFamily="65" charset="-120"/>
              </a:rPr>
              <a:t/>
            </a:r>
            <a:br>
              <a:rPr lang="en-US" altLang="zh-TW" dirty="0">
                <a:latin typeface="標楷體" pitchFamily="65" charset="-120"/>
                <a:ea typeface="標楷體" pitchFamily="65" charset="-120"/>
              </a:rPr>
            </a:br>
            <a:endParaRPr lang="zh-TW" altLang="en-US" dirty="0" smtClean="0"/>
          </a:p>
        </p:txBody>
      </p:sp>
      <p:sp>
        <p:nvSpPr>
          <p:cNvPr id="3" name="文字版面配置區 2"/>
          <p:cNvSpPr>
            <a:spLocks noGrp="1"/>
          </p:cNvSpPr>
          <p:nvPr>
            <p:ph type="body" idx="1"/>
          </p:nvPr>
        </p:nvSpPr>
        <p:spPr>
          <a:xfrm>
            <a:off x="467544" y="620688"/>
            <a:ext cx="8496944" cy="1296120"/>
          </a:xfrm>
        </p:spPr>
        <p:txBody>
          <a:bodyPr rtlCol="0">
            <a:normAutofit lnSpcReduction="10000"/>
          </a:bodyPr>
          <a:lstStyle/>
          <a:p>
            <a:pPr fontAlgn="auto">
              <a:spcAft>
                <a:spcPts val="0"/>
              </a:spcAft>
              <a:defRPr/>
            </a:pPr>
            <a:r>
              <a:rPr lang="zh-TW" altLang="en-US" sz="4000" b="1" dirty="0">
                <a:latin typeface="標楷體" pitchFamily="65" charset="-120"/>
                <a:ea typeface="標楷體" pitchFamily="65" charset="-120"/>
                <a:cs typeface="Times New Roman" pitchFamily="18" charset="0"/>
              </a:rPr>
              <a:t>羅蘭</a:t>
            </a:r>
            <a:r>
              <a:rPr lang="en-US" altLang="zh-TW" sz="4000" b="1" dirty="0">
                <a:latin typeface="標楷體" pitchFamily="65" charset="-120"/>
                <a:ea typeface="標楷體" pitchFamily="65" charset="-120"/>
                <a:cs typeface="Times New Roman" pitchFamily="18" charset="0"/>
              </a:rPr>
              <a:t>·</a:t>
            </a:r>
            <a:r>
              <a:rPr lang="zh-TW" altLang="en-US" sz="4000" b="1" dirty="0">
                <a:latin typeface="標楷體" pitchFamily="65" charset="-120"/>
                <a:ea typeface="標楷體" pitchFamily="65" charset="-120"/>
                <a:cs typeface="Times New Roman" pitchFamily="18" charset="0"/>
              </a:rPr>
              <a:t>巴特</a:t>
            </a:r>
            <a:r>
              <a:rPr lang="en-US" altLang="zh-TW" sz="4000" b="1" dirty="0">
                <a:latin typeface="Times New Roman" pitchFamily="18" charset="0"/>
                <a:cs typeface="Times New Roman" pitchFamily="18" charset="0"/>
              </a:rPr>
              <a:t>(</a:t>
            </a:r>
            <a:r>
              <a:rPr lang="fr-FR" altLang="zh-TW" sz="4000" dirty="0">
                <a:latin typeface="Times New Roman" pitchFamily="18" charset="0"/>
                <a:cs typeface="Times New Roman" pitchFamily="18" charset="0"/>
              </a:rPr>
              <a:t>Roland Barthes)</a:t>
            </a:r>
            <a:br>
              <a:rPr lang="fr-FR" altLang="zh-TW" sz="4000" dirty="0">
                <a:latin typeface="Times New Roman" pitchFamily="18" charset="0"/>
                <a:cs typeface="Times New Roman" pitchFamily="18" charset="0"/>
              </a:rPr>
            </a:br>
            <a:r>
              <a:rPr lang="fr-FR" altLang="zh-TW" sz="4000" dirty="0">
                <a:cs typeface="Times New Roman" pitchFamily="18" charset="0"/>
              </a:rPr>
              <a:t>1915-1980</a:t>
            </a:r>
            <a:endParaRPr lang="zh-TW" altLang="en-US" sz="4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55576" y="764704"/>
            <a:ext cx="8064896" cy="5544616"/>
          </a:xfrm>
        </p:spPr>
        <p:txBody>
          <a:bodyPr>
            <a:normAutofit/>
          </a:bodyPr>
          <a:lstStyle/>
          <a:p>
            <a:pPr algn="l"/>
            <a:r>
              <a:rPr lang="en-US" altLang="zh-TW" sz="2800" dirty="0">
                <a:solidFill>
                  <a:schemeClr val="tx1"/>
                </a:solidFill>
                <a:latin typeface="新細明體"/>
                <a:ea typeface="新細明體"/>
              </a:rPr>
              <a:t>․</a:t>
            </a:r>
            <a:r>
              <a:rPr lang="zh-TW" altLang="en-US" sz="3100" dirty="0" smtClean="0">
                <a:solidFill>
                  <a:schemeClr val="tx1"/>
                </a:solidFill>
                <a:latin typeface="標楷體" pitchFamily="65" charset="-120"/>
                <a:ea typeface="標楷體" pitchFamily="65" charset="-120"/>
              </a:rPr>
              <a:t>語言</a:t>
            </a:r>
            <a:r>
              <a:rPr lang="zh-TW" altLang="en-US" sz="3100" dirty="0">
                <a:solidFill>
                  <a:schemeClr val="tx1"/>
                </a:solidFill>
                <a:latin typeface="標楷體" pitchFamily="65" charset="-120"/>
                <a:ea typeface="標楷體" pitchFamily="65" charset="-120"/>
              </a:rPr>
              <a:t>不只是一個符號學系統的主要範疇，實際上，符號學家只研究語言</a:t>
            </a:r>
            <a:r>
              <a:rPr lang="en-US" altLang="zh-TW" sz="3100" dirty="0">
                <a:solidFill>
                  <a:schemeClr val="tx1"/>
                </a:solidFill>
                <a:latin typeface="標楷體" pitchFamily="65" charset="-120"/>
                <a:ea typeface="標楷體" pitchFamily="65" charset="-120"/>
              </a:rPr>
              <a:t/>
            </a:r>
            <a:br>
              <a:rPr lang="en-US" altLang="zh-TW" sz="3100" dirty="0">
                <a:solidFill>
                  <a:schemeClr val="tx1"/>
                </a:solidFill>
                <a:latin typeface="標楷體" pitchFamily="65" charset="-120"/>
                <a:ea typeface="標楷體" pitchFamily="65" charset="-120"/>
              </a:rPr>
            </a:br>
            <a:r>
              <a:rPr lang="zh-TW" altLang="en-US" sz="3100" dirty="0">
                <a:solidFill>
                  <a:schemeClr val="tx1"/>
                </a:solidFill>
                <a:latin typeface="標楷體" pitchFamily="65" charset="-120"/>
                <a:ea typeface="標楷體" pitchFamily="65" charset="-120"/>
              </a:rPr>
              <a:t>　　　　　　　　</a:t>
            </a:r>
            <a:r>
              <a:rPr lang="en-US" altLang="zh-TW" sz="3100" dirty="0" smtClean="0">
                <a:solidFill>
                  <a:schemeClr val="tx1"/>
                </a:solidFill>
                <a:latin typeface="標楷體" pitchFamily="65" charset="-120"/>
                <a:ea typeface="標楷體" pitchFamily="65" charset="-120"/>
              </a:rPr>
              <a:t/>
            </a:r>
            <a:br>
              <a:rPr lang="en-US" altLang="zh-TW" sz="3100" dirty="0" smtClean="0">
                <a:solidFill>
                  <a:schemeClr val="tx1"/>
                </a:solidFill>
                <a:latin typeface="標楷體" pitchFamily="65" charset="-120"/>
                <a:ea typeface="標楷體" pitchFamily="65" charset="-120"/>
              </a:rPr>
            </a:br>
            <a:r>
              <a:rPr lang="en-US" altLang="zh-TW" sz="3100" dirty="0">
                <a:solidFill>
                  <a:schemeClr val="tx1"/>
                </a:solidFill>
                <a:latin typeface="標楷體" pitchFamily="65" charset="-120"/>
                <a:ea typeface="標楷體" pitchFamily="65" charset="-120"/>
              </a:rPr>
              <a:t> </a:t>
            </a:r>
            <a:r>
              <a:rPr lang="en-US" altLang="zh-TW" sz="3100" dirty="0" smtClean="0">
                <a:solidFill>
                  <a:schemeClr val="tx1"/>
                </a:solidFill>
                <a:latin typeface="標楷體" pitchFamily="65" charset="-120"/>
                <a:ea typeface="標楷體" pitchFamily="65" charset="-120"/>
              </a:rPr>
              <a:t>              </a:t>
            </a:r>
            <a:r>
              <a:rPr lang="zh-TW" altLang="en-US" sz="3100" dirty="0" smtClean="0">
                <a:solidFill>
                  <a:schemeClr val="tx1"/>
                </a:solidFill>
                <a:latin typeface="標楷體" pitchFamily="65" charset="-120"/>
                <a:ea typeface="標楷體" pitchFamily="65" charset="-120"/>
              </a:rPr>
              <a:t>羅蘭</a:t>
            </a:r>
            <a:r>
              <a:rPr lang="zh-TW" altLang="en-US" sz="3100" dirty="0">
                <a:solidFill>
                  <a:schemeClr val="tx1"/>
                </a:solidFill>
                <a:latin typeface="標楷體" pitchFamily="65" charset="-120"/>
                <a:ea typeface="標楷體" pitchFamily="65" charset="-120"/>
              </a:rPr>
              <a:t>巴特</a:t>
            </a:r>
            <a:r>
              <a:rPr lang="en-US" altLang="zh-TW" sz="3100" dirty="0">
                <a:solidFill>
                  <a:schemeClr val="tx1"/>
                </a:solidFill>
                <a:latin typeface="標楷體" pitchFamily="65" charset="-120"/>
                <a:ea typeface="標楷體" pitchFamily="65" charset="-120"/>
              </a:rPr>
              <a:t/>
            </a:r>
            <a:br>
              <a:rPr lang="en-US" altLang="zh-TW" sz="3100" dirty="0">
                <a:solidFill>
                  <a:schemeClr val="tx1"/>
                </a:solidFill>
                <a:latin typeface="標楷體" pitchFamily="65" charset="-120"/>
                <a:ea typeface="標楷體" pitchFamily="65" charset="-120"/>
              </a:rPr>
            </a:br>
            <a:r>
              <a:rPr lang="en-US" altLang="zh-TW" sz="3100" dirty="0">
                <a:solidFill>
                  <a:schemeClr val="tx1"/>
                </a:solidFill>
                <a:latin typeface="標楷體" pitchFamily="65" charset="-120"/>
                <a:ea typeface="標楷體" pitchFamily="65" charset="-120"/>
              </a:rPr>
              <a:t/>
            </a:r>
            <a:br>
              <a:rPr lang="en-US" altLang="zh-TW" sz="3100" dirty="0">
                <a:solidFill>
                  <a:schemeClr val="tx1"/>
                </a:solidFill>
                <a:latin typeface="標楷體" pitchFamily="65" charset="-120"/>
                <a:ea typeface="標楷體" pitchFamily="65" charset="-120"/>
              </a:rPr>
            </a:br>
            <a:r>
              <a:rPr lang="en-US" altLang="zh-TW" sz="3100" dirty="0" smtClean="0">
                <a:solidFill>
                  <a:schemeClr val="tx1"/>
                </a:solidFill>
                <a:latin typeface="標楷體" pitchFamily="65" charset="-120"/>
                <a:ea typeface="標楷體" pitchFamily="65" charset="-120"/>
              </a:rPr>
              <a:t/>
            </a:r>
            <a:br>
              <a:rPr lang="en-US" altLang="zh-TW" sz="3100" dirty="0" smtClean="0">
                <a:solidFill>
                  <a:schemeClr val="tx1"/>
                </a:solidFill>
                <a:latin typeface="標楷體" pitchFamily="65" charset="-120"/>
                <a:ea typeface="標楷體" pitchFamily="65" charset="-120"/>
              </a:rPr>
            </a:br>
            <a:r>
              <a:rPr lang="en-US" altLang="zh-TW" sz="2800" dirty="0" smtClean="0">
                <a:solidFill>
                  <a:schemeClr val="tx1"/>
                </a:solidFill>
                <a:latin typeface="新細明體"/>
                <a:ea typeface="新細明體"/>
              </a:rPr>
              <a:t>․</a:t>
            </a:r>
            <a:r>
              <a:rPr lang="zh-TW" altLang="en-US" sz="3100" dirty="0" smtClean="0">
                <a:solidFill>
                  <a:schemeClr val="tx1"/>
                </a:solidFill>
                <a:latin typeface="標楷體" pitchFamily="65" charset="-120"/>
                <a:ea typeface="標楷體" pitchFamily="65" charset="-120"/>
              </a:rPr>
              <a:t>流行</a:t>
            </a:r>
            <a:r>
              <a:rPr lang="zh-TW" altLang="en-US" sz="3100" dirty="0">
                <a:solidFill>
                  <a:schemeClr val="tx1"/>
                </a:solidFill>
                <a:latin typeface="標楷體" pitchFamily="65" charset="-120"/>
                <a:ea typeface="標楷體" pitchFamily="65" charset="-120"/>
              </a:rPr>
              <a:t>研究區</a:t>
            </a:r>
            <a:r>
              <a:rPr lang="en-US" altLang="zh-TW" sz="3100" dirty="0">
                <a:solidFill>
                  <a:schemeClr val="tx1"/>
                </a:solidFill>
                <a:latin typeface="標楷體" pitchFamily="65" charset="-120"/>
                <a:ea typeface="標楷體" pitchFamily="65" charset="-120"/>
              </a:rPr>
              <a:t/>
            </a:r>
            <a:br>
              <a:rPr lang="en-US" altLang="zh-TW" sz="3100" dirty="0">
                <a:solidFill>
                  <a:schemeClr val="tx1"/>
                </a:solidFill>
                <a:latin typeface="標楷體" pitchFamily="65" charset="-120"/>
                <a:ea typeface="標楷體" pitchFamily="65" charset="-120"/>
              </a:rPr>
            </a:br>
            <a:r>
              <a:rPr lang="en-US" altLang="zh-TW" sz="3100" dirty="0" smtClean="0">
                <a:solidFill>
                  <a:schemeClr val="tx1"/>
                </a:solidFill>
                <a:latin typeface="標楷體" pitchFamily="65" charset="-120"/>
                <a:ea typeface="標楷體" pitchFamily="65" charset="-120"/>
              </a:rPr>
              <a:t>               </a:t>
            </a:r>
            <a:r>
              <a:rPr lang="zh-TW" altLang="en-US" sz="3100" dirty="0" smtClean="0">
                <a:solidFill>
                  <a:schemeClr val="tx1"/>
                </a:solidFill>
                <a:latin typeface="標楷體" pitchFamily="65" charset="-120"/>
                <a:ea typeface="標楷體" pitchFamily="65" charset="-120"/>
              </a:rPr>
              <a:t>美國</a:t>
            </a:r>
            <a:r>
              <a:rPr lang="zh-TW" altLang="en-US" sz="3100" dirty="0">
                <a:solidFill>
                  <a:schemeClr val="tx1"/>
                </a:solidFill>
                <a:latin typeface="標楷體" pitchFamily="65" charset="-120"/>
                <a:ea typeface="標楷體" pitchFamily="65" charset="-120"/>
              </a:rPr>
              <a:t>象徵互動論布魯默</a:t>
            </a:r>
            <a:r>
              <a:rPr lang="en-US" altLang="zh-TW" sz="4000" dirty="0">
                <a:latin typeface="標楷體" pitchFamily="65" charset="-120"/>
                <a:ea typeface="標楷體" pitchFamily="65" charset="-120"/>
              </a:rPr>
              <a:t/>
            </a:r>
            <a:br>
              <a:rPr lang="en-US" altLang="zh-TW" sz="4000" dirty="0">
                <a:latin typeface="標楷體" pitchFamily="65" charset="-120"/>
                <a:ea typeface="標楷體" pitchFamily="65" charset="-120"/>
              </a:rPr>
            </a:br>
            <a:r>
              <a:rPr lang="en-US" altLang="zh-TW" sz="3100" dirty="0">
                <a:solidFill>
                  <a:schemeClr val="tx1"/>
                </a:solidFill>
                <a:latin typeface="標楷體" pitchFamily="65" charset="-120"/>
                <a:ea typeface="標楷體" pitchFamily="65" charset="-120"/>
              </a:rPr>
              <a:t/>
            </a:r>
            <a:br>
              <a:rPr lang="en-US" altLang="zh-TW" sz="3100" dirty="0">
                <a:solidFill>
                  <a:schemeClr val="tx1"/>
                </a:solidFill>
                <a:latin typeface="標楷體" pitchFamily="65" charset="-120"/>
                <a:ea typeface="標楷體" pitchFamily="65" charset="-120"/>
              </a:rPr>
            </a:br>
            <a:r>
              <a:rPr lang="zh-TW" altLang="en-US" sz="3100" dirty="0">
                <a:solidFill>
                  <a:schemeClr val="tx1"/>
                </a:solidFill>
                <a:latin typeface="標楷體" pitchFamily="65" charset="-120"/>
                <a:ea typeface="標楷體" pitchFamily="65" charset="-120"/>
              </a:rPr>
              <a:t>　　　　　　　　</a:t>
            </a:r>
            <a:endParaRPr lang="zh-TW" altLang="en-US" dirty="0"/>
          </a:p>
        </p:txBody>
      </p:sp>
      <p:sp>
        <p:nvSpPr>
          <p:cNvPr id="4" name="左大括弧 3"/>
          <p:cNvSpPr/>
          <p:nvPr/>
        </p:nvSpPr>
        <p:spPr>
          <a:xfrm>
            <a:off x="3121027" y="2564904"/>
            <a:ext cx="571504" cy="1939963"/>
          </a:xfrm>
          <a:prstGeom prst="leftBrace">
            <a:avLst>
              <a:gd name="adj1" fmla="val 8333"/>
              <a:gd name="adj2" fmla="val 49303"/>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TW" altLang="en-US"/>
          </a:p>
        </p:txBody>
      </p:sp>
    </p:spTree>
    <p:extLst>
      <p:ext uri="{BB962C8B-B14F-4D97-AF65-F5344CB8AC3E}">
        <p14:creationId xmlns:p14="http://schemas.microsoft.com/office/powerpoint/2010/main" val="2795029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1556792"/>
            <a:ext cx="8568952" cy="5112568"/>
          </a:xfrm>
        </p:spPr>
        <p:txBody>
          <a:bodyPr>
            <a:normAutofit/>
          </a:bodyPr>
          <a:lstStyle/>
          <a:p>
            <a:pPr algn="l"/>
            <a:r>
              <a:rPr lang="en-US" altLang="zh-TW" sz="3200" dirty="0">
                <a:solidFill>
                  <a:schemeClr val="tx1"/>
                </a:solidFill>
                <a:latin typeface="新細明體"/>
                <a:ea typeface="新細明體"/>
              </a:rPr>
              <a:t>․</a:t>
            </a:r>
            <a:r>
              <a:rPr lang="zh-TW" altLang="en-US" sz="3100" dirty="0" smtClean="0">
                <a:solidFill>
                  <a:schemeClr val="tx1"/>
                </a:solidFill>
                <a:latin typeface="標楷體" pitchFamily="65" charset="-120"/>
                <a:ea typeface="標楷體" pitchFamily="65" charset="-120"/>
              </a:rPr>
              <a:t>巴</a:t>
            </a:r>
            <a:r>
              <a:rPr lang="zh-TW" altLang="en-US" sz="3100" dirty="0">
                <a:solidFill>
                  <a:schemeClr val="tx1"/>
                </a:solidFill>
                <a:latin typeface="標楷體" pitchFamily="65" charset="-120"/>
                <a:ea typeface="標楷體" pitchFamily="65" charset="-120"/>
              </a:rPr>
              <a:t>特認為我們處在一種書寫文字的時代處處都是語言的符號系統</a:t>
            </a:r>
            <a:r>
              <a:rPr lang="en-US" altLang="zh-TW" sz="3100" dirty="0">
                <a:solidFill>
                  <a:schemeClr val="tx1"/>
                </a:solidFill>
                <a:latin typeface="標楷體" pitchFamily="65" charset="-120"/>
                <a:ea typeface="標楷體" pitchFamily="65" charset="-120"/>
              </a:rPr>
              <a:t/>
            </a:r>
            <a:br>
              <a:rPr lang="en-US" altLang="zh-TW" sz="3100" dirty="0">
                <a:solidFill>
                  <a:schemeClr val="tx1"/>
                </a:solidFill>
                <a:latin typeface="標楷體" pitchFamily="65" charset="-120"/>
                <a:ea typeface="標楷體" pitchFamily="65" charset="-120"/>
              </a:rPr>
            </a:br>
            <a:r>
              <a:rPr lang="en-US" altLang="zh-TW" sz="3100" dirty="0">
                <a:solidFill>
                  <a:schemeClr val="tx1"/>
                </a:solidFill>
                <a:latin typeface="標楷體" pitchFamily="65" charset="-120"/>
                <a:ea typeface="標楷體" pitchFamily="65" charset="-120"/>
              </a:rPr>
              <a:t/>
            </a:r>
            <a:br>
              <a:rPr lang="en-US" altLang="zh-TW" sz="3100" dirty="0">
                <a:solidFill>
                  <a:schemeClr val="tx1"/>
                </a:solidFill>
                <a:latin typeface="標楷體" pitchFamily="65" charset="-120"/>
                <a:ea typeface="標楷體" pitchFamily="65" charset="-120"/>
              </a:rPr>
            </a:br>
            <a:r>
              <a:rPr lang="en-US" altLang="zh-TW" sz="3200" dirty="0">
                <a:solidFill>
                  <a:schemeClr val="tx1"/>
                </a:solidFill>
                <a:latin typeface="新細明體"/>
                <a:ea typeface="新細明體"/>
              </a:rPr>
              <a:t>․</a:t>
            </a:r>
            <a:r>
              <a:rPr lang="zh-TW" altLang="en-US" sz="3100" dirty="0" smtClean="0">
                <a:solidFill>
                  <a:schemeClr val="tx1"/>
                </a:solidFill>
                <a:latin typeface="標楷體" pitchFamily="65" charset="-120"/>
                <a:ea typeface="標楷體" pitchFamily="65" charset="-120"/>
              </a:rPr>
              <a:t>他</a:t>
            </a:r>
            <a:r>
              <a:rPr lang="zh-TW" altLang="en-US" sz="3100" dirty="0">
                <a:solidFill>
                  <a:schemeClr val="tx1"/>
                </a:solidFill>
                <a:latin typeface="標楷體" pitchFamily="65" charset="-120"/>
                <a:ea typeface="標楷體" pitchFamily="65" charset="-120"/>
              </a:rPr>
              <a:t>首先嚴格區分語言和言語：「語言既是一種社會習慣，又是一種意義系統。」</a:t>
            </a:r>
            <a:r>
              <a:rPr lang="en-US" altLang="zh-TW" sz="3100" dirty="0">
                <a:solidFill>
                  <a:schemeClr val="tx1"/>
                </a:solidFill>
                <a:latin typeface="標楷體" pitchFamily="65" charset="-120"/>
                <a:ea typeface="標楷體" pitchFamily="65" charset="-120"/>
              </a:rPr>
              <a:t/>
            </a:r>
            <a:br>
              <a:rPr lang="en-US" altLang="zh-TW" sz="3100" dirty="0">
                <a:solidFill>
                  <a:schemeClr val="tx1"/>
                </a:solidFill>
                <a:latin typeface="標楷體" pitchFamily="65" charset="-120"/>
                <a:ea typeface="標楷體" pitchFamily="65" charset="-120"/>
              </a:rPr>
            </a:br>
            <a:r>
              <a:rPr lang="en-US" altLang="zh-TW" sz="3100" dirty="0">
                <a:solidFill>
                  <a:schemeClr val="tx1"/>
                </a:solidFill>
                <a:latin typeface="標楷體" pitchFamily="65" charset="-120"/>
                <a:ea typeface="標楷體" pitchFamily="65" charset="-120"/>
              </a:rPr>
              <a:t/>
            </a:r>
            <a:br>
              <a:rPr lang="en-US" altLang="zh-TW" sz="3100" dirty="0">
                <a:solidFill>
                  <a:schemeClr val="tx1"/>
                </a:solidFill>
                <a:latin typeface="標楷體" pitchFamily="65" charset="-120"/>
                <a:ea typeface="標楷體" pitchFamily="65" charset="-120"/>
              </a:rPr>
            </a:br>
            <a:r>
              <a:rPr lang="en-US" altLang="zh-TW" sz="3200" dirty="0">
                <a:solidFill>
                  <a:schemeClr val="tx1"/>
                </a:solidFill>
                <a:latin typeface="新細明體"/>
                <a:ea typeface="新細明體"/>
              </a:rPr>
              <a:t>․</a:t>
            </a:r>
            <a:r>
              <a:rPr lang="zh-TW" altLang="en-US" sz="3100" dirty="0" smtClean="0">
                <a:solidFill>
                  <a:schemeClr val="tx1"/>
                </a:solidFill>
                <a:latin typeface="標楷體" pitchFamily="65" charset="-120"/>
                <a:ea typeface="標楷體" pitchFamily="65" charset="-120"/>
              </a:rPr>
              <a:t>他</a:t>
            </a:r>
            <a:r>
              <a:rPr lang="zh-TW" altLang="en-US" sz="3100" dirty="0">
                <a:solidFill>
                  <a:schemeClr val="tx1"/>
                </a:solidFill>
                <a:latin typeface="標楷體" pitchFamily="65" charset="-120"/>
                <a:ea typeface="標楷體" pitchFamily="65" charset="-120"/>
              </a:rPr>
              <a:t>的符號學和語言學乎融為一體，密不可分</a:t>
            </a:r>
            <a:r>
              <a:rPr lang="zh-TW" altLang="en-US" dirty="0">
                <a:latin typeface="標楷體" pitchFamily="65" charset="-120"/>
                <a:ea typeface="標楷體" pitchFamily="65" charset="-120"/>
              </a:rPr>
              <a:t/>
            </a:r>
            <a:br>
              <a:rPr lang="zh-TW" altLang="en-US" dirty="0">
                <a:latin typeface="標楷體" pitchFamily="65" charset="-120"/>
                <a:ea typeface="標楷體" pitchFamily="65" charset="-120"/>
              </a:rPr>
            </a:br>
            <a:endParaRPr lang="zh-TW" altLang="en-US" dirty="0"/>
          </a:p>
        </p:txBody>
      </p:sp>
      <p:sp>
        <p:nvSpPr>
          <p:cNvPr id="3" name="文字版面配置區 2"/>
          <p:cNvSpPr>
            <a:spLocks noGrp="1"/>
          </p:cNvSpPr>
          <p:nvPr>
            <p:ph type="body" idx="1"/>
          </p:nvPr>
        </p:nvSpPr>
        <p:spPr>
          <a:xfrm>
            <a:off x="1403648" y="404664"/>
            <a:ext cx="6417734" cy="939801"/>
          </a:xfrm>
        </p:spPr>
        <p:txBody>
          <a:bodyPr>
            <a:normAutofit/>
          </a:bodyPr>
          <a:lstStyle/>
          <a:p>
            <a:r>
              <a:rPr lang="zh-TW" altLang="en-US" sz="4000" b="1" dirty="0">
                <a:latin typeface="標楷體" pitchFamily="65" charset="-120"/>
                <a:ea typeface="標楷體" pitchFamily="65" charset="-120"/>
              </a:rPr>
              <a:t>巴特的符號學</a:t>
            </a:r>
            <a:endParaRPr lang="zh-TW" altLang="en-US" sz="4000" dirty="0"/>
          </a:p>
        </p:txBody>
      </p:sp>
    </p:spTree>
    <p:extLst>
      <p:ext uri="{BB962C8B-B14F-4D97-AF65-F5344CB8AC3E}">
        <p14:creationId xmlns:p14="http://schemas.microsoft.com/office/powerpoint/2010/main" val="27950299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484784"/>
            <a:ext cx="8424936" cy="5184576"/>
          </a:xfrm>
        </p:spPr>
        <p:txBody>
          <a:bodyPr>
            <a:normAutofit/>
          </a:bodyPr>
          <a:lstStyle/>
          <a:p>
            <a:pPr algn="l"/>
            <a:r>
              <a:rPr lang="en-US" altLang="zh-TW" sz="2800" dirty="0">
                <a:solidFill>
                  <a:schemeClr val="tx1"/>
                </a:solidFill>
                <a:latin typeface="新細明體"/>
                <a:ea typeface="新細明體"/>
              </a:rPr>
              <a:t>․</a:t>
            </a:r>
            <a:r>
              <a:rPr lang="zh-TW" altLang="en-US" sz="3100" dirty="0" smtClean="0">
                <a:solidFill>
                  <a:schemeClr val="tx1"/>
                </a:solidFill>
                <a:latin typeface="標楷體" pitchFamily="65" charset="-120"/>
                <a:ea typeface="標楷體" pitchFamily="65" charset="-120"/>
              </a:rPr>
              <a:t>深刻</a:t>
            </a:r>
            <a:r>
              <a:rPr lang="zh-TW" altLang="en-US" sz="3100" dirty="0">
                <a:solidFill>
                  <a:schemeClr val="tx1"/>
                </a:solidFill>
                <a:latin typeface="標楷體" pitchFamily="65" charset="-120"/>
                <a:ea typeface="標楷體" pitchFamily="65" charset="-120"/>
              </a:rPr>
              <a:t>敏銳的評論對結構主義、符號學和後結構主義等理論學派的發展做出了貢獻</a:t>
            </a:r>
            <a:r>
              <a:rPr lang="en-US" altLang="zh-TW" sz="3100" dirty="0">
                <a:solidFill>
                  <a:schemeClr val="tx1"/>
                </a:solidFill>
                <a:latin typeface="標楷體" pitchFamily="65" charset="-120"/>
                <a:ea typeface="標楷體" pitchFamily="65" charset="-120"/>
              </a:rPr>
              <a:t/>
            </a:r>
            <a:br>
              <a:rPr lang="en-US" altLang="zh-TW" sz="3100" dirty="0">
                <a:solidFill>
                  <a:schemeClr val="tx1"/>
                </a:solidFill>
                <a:latin typeface="標楷體" pitchFamily="65" charset="-120"/>
                <a:ea typeface="標楷體" pitchFamily="65" charset="-120"/>
              </a:rPr>
            </a:br>
            <a:r>
              <a:rPr lang="en-US" altLang="zh-TW" sz="3100" dirty="0">
                <a:solidFill>
                  <a:schemeClr val="tx1"/>
                </a:solidFill>
                <a:latin typeface="標楷體" pitchFamily="65" charset="-120"/>
                <a:ea typeface="標楷體" pitchFamily="65" charset="-120"/>
              </a:rPr>
              <a:t/>
            </a:r>
            <a:br>
              <a:rPr lang="en-US" altLang="zh-TW" sz="3100" dirty="0">
                <a:solidFill>
                  <a:schemeClr val="tx1"/>
                </a:solidFill>
                <a:latin typeface="標楷體" pitchFamily="65" charset="-120"/>
                <a:ea typeface="標楷體" pitchFamily="65" charset="-120"/>
              </a:rPr>
            </a:br>
            <a:r>
              <a:rPr lang="en-US" altLang="zh-TW" sz="2800" dirty="0">
                <a:solidFill>
                  <a:schemeClr val="tx1"/>
                </a:solidFill>
                <a:latin typeface="新細明體"/>
                <a:ea typeface="新細明體"/>
              </a:rPr>
              <a:t>․</a:t>
            </a:r>
            <a:r>
              <a:rPr lang="zh-TW" altLang="en-US" sz="3100" dirty="0" smtClean="0">
                <a:solidFill>
                  <a:schemeClr val="tx1"/>
                </a:solidFill>
                <a:latin typeface="標楷體" pitchFamily="65" charset="-120"/>
                <a:ea typeface="標楷體" pitchFamily="65" charset="-120"/>
              </a:rPr>
              <a:t>巴</a:t>
            </a:r>
            <a:r>
              <a:rPr lang="zh-TW" altLang="en-US" sz="3100" dirty="0">
                <a:solidFill>
                  <a:schemeClr val="tx1"/>
                </a:solidFill>
                <a:latin typeface="標楷體" pitchFamily="65" charset="-120"/>
                <a:ea typeface="標楷體" pitchFamily="65" charset="-120"/>
              </a:rPr>
              <a:t>特視野之寬闊導致他身後沒有一個思想家致力於效仿他。</a:t>
            </a:r>
            <a:r>
              <a:rPr lang="en-US" altLang="zh-TW" sz="3100" dirty="0">
                <a:solidFill>
                  <a:schemeClr val="tx1"/>
                </a:solidFill>
                <a:latin typeface="標楷體" pitchFamily="65" charset="-120"/>
                <a:ea typeface="標楷體" pitchFamily="65" charset="-120"/>
              </a:rPr>
              <a:t/>
            </a:r>
            <a:br>
              <a:rPr lang="en-US" altLang="zh-TW" sz="3100" dirty="0">
                <a:solidFill>
                  <a:schemeClr val="tx1"/>
                </a:solidFill>
                <a:latin typeface="標楷體" pitchFamily="65" charset="-120"/>
                <a:ea typeface="標楷體" pitchFamily="65" charset="-120"/>
              </a:rPr>
            </a:br>
            <a:r>
              <a:rPr lang="en-US" altLang="zh-TW" sz="3100" dirty="0">
                <a:solidFill>
                  <a:schemeClr val="tx1"/>
                </a:solidFill>
                <a:latin typeface="標楷體" pitchFamily="65" charset="-120"/>
                <a:ea typeface="標楷體" pitchFamily="65" charset="-120"/>
              </a:rPr>
              <a:t/>
            </a:r>
            <a:br>
              <a:rPr lang="en-US" altLang="zh-TW" sz="3100" dirty="0">
                <a:solidFill>
                  <a:schemeClr val="tx1"/>
                </a:solidFill>
                <a:latin typeface="標楷體" pitchFamily="65" charset="-120"/>
                <a:ea typeface="標楷體" pitchFamily="65" charset="-120"/>
              </a:rPr>
            </a:br>
            <a:r>
              <a:rPr lang="en-US" altLang="zh-TW" sz="2800" dirty="0">
                <a:solidFill>
                  <a:schemeClr val="tx1"/>
                </a:solidFill>
                <a:latin typeface="新細明體"/>
                <a:ea typeface="新細明體"/>
              </a:rPr>
              <a:t>․</a:t>
            </a:r>
            <a:r>
              <a:rPr lang="zh-TW" altLang="en-US" sz="3100" dirty="0" smtClean="0">
                <a:solidFill>
                  <a:schemeClr val="tx1"/>
                </a:solidFill>
                <a:latin typeface="標楷體" pitchFamily="65" charset="-120"/>
                <a:ea typeface="標楷體" pitchFamily="65" charset="-120"/>
              </a:rPr>
              <a:t>作品</a:t>
            </a:r>
            <a:r>
              <a:rPr lang="zh-TW" altLang="en-US" sz="3100" dirty="0">
                <a:solidFill>
                  <a:schemeClr val="tx1"/>
                </a:solidFill>
                <a:latin typeface="標楷體" pitchFamily="65" charset="-120"/>
                <a:ea typeface="標楷體" pitchFamily="65" charset="-120"/>
              </a:rPr>
              <a:t>引發了個人主義思想和可變性，而非一致性，任何一個對推斷涵義持反對態度的思想或理論家都可被視為巴爾特的追隨者。</a:t>
            </a:r>
            <a:r>
              <a:rPr lang="zh-TW" altLang="en-US" dirty="0">
                <a:latin typeface="標楷體" pitchFamily="65" charset="-120"/>
                <a:ea typeface="標楷體" pitchFamily="65" charset="-120"/>
              </a:rPr>
              <a:t/>
            </a:r>
            <a:br>
              <a:rPr lang="zh-TW" altLang="en-US" dirty="0">
                <a:latin typeface="標楷體" pitchFamily="65" charset="-120"/>
                <a:ea typeface="標楷體" pitchFamily="65" charset="-120"/>
              </a:rPr>
            </a:br>
            <a:endParaRPr lang="zh-TW" altLang="en-US" dirty="0"/>
          </a:p>
        </p:txBody>
      </p:sp>
      <p:sp>
        <p:nvSpPr>
          <p:cNvPr id="3" name="文字版面配置區 2"/>
          <p:cNvSpPr>
            <a:spLocks noGrp="1"/>
          </p:cNvSpPr>
          <p:nvPr>
            <p:ph type="body" idx="1"/>
          </p:nvPr>
        </p:nvSpPr>
        <p:spPr>
          <a:xfrm>
            <a:off x="1547664" y="404664"/>
            <a:ext cx="6417734" cy="939801"/>
          </a:xfrm>
        </p:spPr>
        <p:txBody>
          <a:bodyPr>
            <a:normAutofit/>
          </a:bodyPr>
          <a:lstStyle/>
          <a:p>
            <a:r>
              <a:rPr lang="zh-TW" altLang="en-US" sz="4000" b="1" dirty="0">
                <a:latin typeface="標楷體" pitchFamily="65" charset="-120"/>
                <a:ea typeface="標楷體" pitchFamily="65" charset="-120"/>
              </a:rPr>
              <a:t>羅蘭巴特的影響</a:t>
            </a:r>
            <a:endParaRPr lang="zh-TW" altLang="en-US" sz="4000" dirty="0"/>
          </a:p>
        </p:txBody>
      </p:sp>
    </p:spTree>
    <p:extLst>
      <p:ext uri="{BB962C8B-B14F-4D97-AF65-F5344CB8AC3E}">
        <p14:creationId xmlns:p14="http://schemas.microsoft.com/office/powerpoint/2010/main" val="2061452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標題 1"/>
          <p:cNvSpPr>
            <a:spLocks noGrp="1"/>
          </p:cNvSpPr>
          <p:nvPr>
            <p:ph type="title"/>
          </p:nvPr>
        </p:nvSpPr>
        <p:spPr>
          <a:xfrm>
            <a:off x="251520" y="1268413"/>
            <a:ext cx="8640960" cy="5472955"/>
          </a:xfrm>
        </p:spPr>
        <p:txBody>
          <a:bodyPr>
            <a:normAutofit fontScale="90000"/>
          </a:bodyPr>
          <a:lstStyle/>
          <a:p>
            <a:pPr algn="l"/>
            <a:r>
              <a:rPr lang="zh-TW" altLang="en-US" sz="2700" dirty="0" smtClean="0">
                <a:solidFill>
                  <a:schemeClr val="tx1"/>
                </a:solidFill>
              </a:rPr>
              <a:t>─ 理論符號學導論 </a:t>
            </a:r>
            <a:r>
              <a:rPr lang="en-US" altLang="zh-TW" sz="2700" dirty="0" smtClean="0">
                <a:solidFill>
                  <a:schemeClr val="tx1"/>
                </a:solidFill>
              </a:rPr>
              <a:t>(</a:t>
            </a:r>
            <a:r>
              <a:rPr lang="zh-TW" altLang="en-US" sz="2700" dirty="0" smtClean="0">
                <a:solidFill>
                  <a:schemeClr val="tx1"/>
                </a:solidFill>
              </a:rPr>
              <a:t>李幼蒸 著</a:t>
            </a:r>
            <a:r>
              <a:rPr lang="en-US" altLang="zh-TW" sz="2700" dirty="0" smtClean="0">
                <a:solidFill>
                  <a:schemeClr val="tx1"/>
                </a:solidFill>
              </a:rPr>
              <a:t>)</a:t>
            </a:r>
            <a:br>
              <a:rPr lang="en-US" altLang="zh-TW" sz="2700" dirty="0" smtClean="0">
                <a:solidFill>
                  <a:schemeClr val="tx1"/>
                </a:solidFill>
              </a:rPr>
            </a:br>
            <a:r>
              <a:rPr lang="zh-TW" altLang="en-US" sz="2700" dirty="0" smtClean="0">
                <a:solidFill>
                  <a:schemeClr val="tx1"/>
                </a:solidFill>
              </a:rPr>
              <a:t>─符號學</a:t>
            </a:r>
            <a:r>
              <a:rPr lang="en-US" altLang="zh-TW" sz="2700" dirty="0" smtClean="0">
                <a:solidFill>
                  <a:schemeClr val="tx1"/>
                </a:solidFill>
              </a:rPr>
              <a:t>(</a:t>
            </a:r>
            <a:r>
              <a:rPr lang="zh-TW" altLang="en-US" sz="2700" dirty="0" smtClean="0">
                <a:solidFill>
                  <a:schemeClr val="tx1"/>
                </a:solidFill>
              </a:rPr>
              <a:t>趙毅衡 編選</a:t>
            </a:r>
            <a:r>
              <a:rPr lang="en-US" altLang="zh-TW" sz="2700" dirty="0" smtClean="0">
                <a:solidFill>
                  <a:schemeClr val="tx1"/>
                </a:solidFill>
              </a:rPr>
              <a:t>)</a:t>
            </a:r>
            <a:br>
              <a:rPr lang="en-US" altLang="zh-TW" sz="2700" dirty="0" smtClean="0">
                <a:solidFill>
                  <a:schemeClr val="tx1"/>
                </a:solidFill>
              </a:rPr>
            </a:br>
            <a:r>
              <a:rPr lang="zh-TW" altLang="en-US" sz="2700" dirty="0">
                <a:solidFill>
                  <a:schemeClr val="tx1"/>
                </a:solidFill>
                <a:latin typeface="標楷體" pitchFamily="65" charset="-120"/>
                <a:ea typeface="標楷體" pitchFamily="65" charset="-120"/>
              </a:rPr>
              <a:t>符號理論與應用─</a:t>
            </a:r>
            <a:r>
              <a:rPr lang="fr-FR" altLang="zh-TW" sz="2700" dirty="0" smtClean="0">
                <a:solidFill>
                  <a:schemeClr val="tx1"/>
                </a:solidFill>
                <a:latin typeface="標楷體" pitchFamily="65" charset="-120"/>
                <a:ea typeface="標楷體" pitchFamily="65" charset="-120"/>
                <a:hlinkClick r:id="rId2"/>
              </a:rPr>
              <a:t>http</a:t>
            </a:r>
            <a:r>
              <a:rPr lang="fr-FR" altLang="zh-TW" sz="2700" dirty="0">
                <a:solidFill>
                  <a:schemeClr val="tx1"/>
                </a:solidFill>
                <a:latin typeface="標楷體" pitchFamily="65" charset="-120"/>
                <a:ea typeface="標楷體" pitchFamily="65" charset="-120"/>
                <a:hlinkClick r:id="rId2"/>
              </a:rPr>
              <a:t>://ejournal.stpi.narl.org.tw/NSC_INDEX/Journal/EJ0001/10110/10110-03.pdf</a:t>
            </a:r>
            <a:r>
              <a:rPr lang="fr-FR" altLang="zh-TW" sz="2700" dirty="0">
                <a:solidFill>
                  <a:schemeClr val="tx1"/>
                </a:solidFill>
                <a:latin typeface="標楷體" pitchFamily="65" charset="-120"/>
                <a:ea typeface="標楷體" pitchFamily="65" charset="-120"/>
              </a:rPr>
              <a:t/>
            </a:r>
            <a:br>
              <a:rPr lang="fr-FR" altLang="zh-TW" sz="2700" dirty="0">
                <a:solidFill>
                  <a:schemeClr val="tx1"/>
                </a:solidFill>
                <a:latin typeface="標楷體" pitchFamily="65" charset="-120"/>
                <a:ea typeface="標楷體" pitchFamily="65" charset="-120"/>
              </a:rPr>
            </a:br>
            <a:r>
              <a:rPr lang="fr-FR" altLang="zh-TW" sz="2700" dirty="0">
                <a:solidFill>
                  <a:schemeClr val="tx1"/>
                </a:solidFill>
                <a:latin typeface="標楷體" pitchFamily="65" charset="-120"/>
                <a:ea typeface="標楷體" pitchFamily="65" charset="-120"/>
              </a:rPr>
              <a:t>─</a:t>
            </a:r>
            <a:r>
              <a:rPr lang="zh-TW" altLang="en-US" sz="2700" dirty="0" smtClean="0">
                <a:solidFill>
                  <a:schemeClr val="tx1"/>
                </a:solidFill>
                <a:latin typeface="標楷體" pitchFamily="65" charset="-120"/>
                <a:ea typeface="標楷體" pitchFamily="65" charset="-120"/>
              </a:rPr>
              <a:t>維</a:t>
            </a:r>
            <a:r>
              <a:rPr lang="zh-TW" altLang="en-US" sz="2700" dirty="0">
                <a:solidFill>
                  <a:schemeClr val="tx1"/>
                </a:solidFill>
                <a:latin typeface="標楷體" pitchFamily="65" charset="-120"/>
                <a:ea typeface="標楷體" pitchFamily="65" charset="-120"/>
              </a:rPr>
              <a:t>基百科</a:t>
            </a:r>
            <a:r>
              <a:rPr lang="en-US" altLang="zh-TW" sz="2700" dirty="0">
                <a:solidFill>
                  <a:schemeClr val="tx1"/>
                </a:solidFill>
                <a:latin typeface="標楷體" pitchFamily="65" charset="-120"/>
                <a:ea typeface="標楷體" pitchFamily="65" charset="-120"/>
              </a:rPr>
              <a:t/>
            </a:r>
            <a:br>
              <a:rPr lang="en-US" altLang="zh-TW" sz="2700" dirty="0">
                <a:solidFill>
                  <a:schemeClr val="tx1"/>
                </a:solidFill>
                <a:latin typeface="標楷體" pitchFamily="65" charset="-120"/>
                <a:ea typeface="標楷體" pitchFamily="65" charset="-120"/>
              </a:rPr>
            </a:br>
            <a:r>
              <a:rPr lang="en-US" altLang="zh-TW" sz="2700" dirty="0">
                <a:solidFill>
                  <a:schemeClr val="tx1"/>
                </a:solidFill>
                <a:latin typeface="標楷體" pitchFamily="65" charset="-120"/>
                <a:ea typeface="標楷體" pitchFamily="65" charset="-120"/>
              </a:rPr>
              <a:t>─</a:t>
            </a:r>
            <a:r>
              <a:rPr lang="zh-TW" altLang="en-US" sz="2700" dirty="0" smtClean="0">
                <a:solidFill>
                  <a:schemeClr val="tx1"/>
                </a:solidFill>
                <a:latin typeface="標楷體" pitchFamily="65" charset="-120"/>
                <a:ea typeface="標楷體" pitchFamily="65" charset="-120"/>
              </a:rPr>
              <a:t>百度</a:t>
            </a:r>
            <a:r>
              <a:rPr lang="en-US" altLang="zh-TW" sz="2700" dirty="0">
                <a:solidFill>
                  <a:schemeClr val="tx1"/>
                </a:solidFill>
                <a:latin typeface="標楷體" pitchFamily="65" charset="-120"/>
                <a:ea typeface="標楷體" pitchFamily="65" charset="-120"/>
              </a:rPr>
              <a:t/>
            </a:r>
            <a:br>
              <a:rPr lang="en-US" altLang="zh-TW" sz="2700" dirty="0">
                <a:solidFill>
                  <a:schemeClr val="tx1"/>
                </a:solidFill>
                <a:latin typeface="標楷體" pitchFamily="65" charset="-120"/>
                <a:ea typeface="標楷體" pitchFamily="65" charset="-120"/>
              </a:rPr>
            </a:br>
            <a:r>
              <a:rPr lang="en-US" altLang="zh-TW" sz="2700" dirty="0">
                <a:solidFill>
                  <a:schemeClr val="tx1"/>
                </a:solidFill>
                <a:latin typeface="標楷體" pitchFamily="65" charset="-120"/>
                <a:ea typeface="標楷體" pitchFamily="65" charset="-120"/>
              </a:rPr>
              <a:t>─《Roland Barthes </a:t>
            </a:r>
            <a:r>
              <a:rPr lang="zh-TW" altLang="en-US" sz="2700" dirty="0">
                <a:solidFill>
                  <a:schemeClr val="tx1"/>
                </a:solidFill>
                <a:latin typeface="標楷體" pitchFamily="65" charset="-120"/>
                <a:ea typeface="標楷體" pitchFamily="65" charset="-120"/>
              </a:rPr>
              <a:t>羅蘭</a:t>
            </a:r>
            <a:r>
              <a:rPr lang="en-US" altLang="zh-TW" sz="2700" dirty="0">
                <a:solidFill>
                  <a:schemeClr val="tx1"/>
                </a:solidFill>
                <a:latin typeface="標楷體" pitchFamily="65" charset="-120"/>
                <a:ea typeface="標楷體" pitchFamily="65" charset="-120"/>
              </a:rPr>
              <a:t>.</a:t>
            </a:r>
            <a:r>
              <a:rPr lang="zh-TW" altLang="en-US" sz="2700" dirty="0">
                <a:solidFill>
                  <a:schemeClr val="tx1"/>
                </a:solidFill>
                <a:latin typeface="標楷體" pitchFamily="65" charset="-120"/>
                <a:ea typeface="標楷體" pitchFamily="65" charset="-120"/>
              </a:rPr>
              <a:t>巴特</a:t>
            </a:r>
            <a:r>
              <a:rPr lang="en-US" altLang="zh-TW" sz="2700" dirty="0">
                <a:solidFill>
                  <a:schemeClr val="tx1"/>
                </a:solidFill>
                <a:latin typeface="標楷體" pitchFamily="65" charset="-120"/>
                <a:ea typeface="標楷體" pitchFamily="65" charset="-120"/>
              </a:rPr>
              <a:t>》</a:t>
            </a:r>
            <a:r>
              <a:rPr lang="zh-TW" altLang="en-US" sz="2700" dirty="0">
                <a:solidFill>
                  <a:schemeClr val="tx1"/>
                </a:solidFill>
                <a:latin typeface="標楷體" pitchFamily="65" charset="-120"/>
                <a:ea typeface="標楷體" pitchFamily="65" charset="-120"/>
              </a:rPr>
              <a:t> 方謙譯 九大文化出版</a:t>
            </a:r>
            <a:r>
              <a:rPr lang="en-US" altLang="zh-TW" sz="2700" dirty="0">
                <a:solidFill>
                  <a:schemeClr val="tx1"/>
                </a:solidFill>
                <a:latin typeface="標楷體" pitchFamily="65" charset="-120"/>
                <a:ea typeface="標楷體" pitchFamily="65" charset="-120"/>
              </a:rPr>
              <a:t/>
            </a:r>
            <a:br>
              <a:rPr lang="en-US" altLang="zh-TW" sz="2700" dirty="0">
                <a:solidFill>
                  <a:schemeClr val="tx1"/>
                </a:solidFill>
                <a:latin typeface="標楷體" pitchFamily="65" charset="-120"/>
                <a:ea typeface="標楷體" pitchFamily="65" charset="-120"/>
              </a:rPr>
            </a:br>
            <a:r>
              <a:rPr lang="en-US" altLang="zh-TW" sz="2700" dirty="0">
                <a:solidFill>
                  <a:schemeClr val="tx1"/>
                </a:solidFill>
                <a:latin typeface="標楷體" pitchFamily="65" charset="-120"/>
                <a:ea typeface="標楷體" pitchFamily="65" charset="-120"/>
              </a:rPr>
              <a:t>─《</a:t>
            </a:r>
            <a:r>
              <a:rPr lang="zh-TW" altLang="en-US" sz="2700" dirty="0">
                <a:solidFill>
                  <a:schemeClr val="tx1"/>
                </a:solidFill>
                <a:latin typeface="標楷體" pitchFamily="65" charset="-120"/>
                <a:ea typeface="標楷體" pitchFamily="65" charset="-120"/>
              </a:rPr>
              <a:t>羅蘭</a:t>
            </a:r>
            <a:r>
              <a:rPr lang="en-US" altLang="zh-TW" sz="2700" dirty="0">
                <a:solidFill>
                  <a:schemeClr val="tx1"/>
                </a:solidFill>
                <a:latin typeface="標楷體" pitchFamily="65" charset="-120"/>
                <a:ea typeface="標楷體" pitchFamily="65" charset="-120"/>
              </a:rPr>
              <a:t>.</a:t>
            </a:r>
            <a:r>
              <a:rPr lang="zh-TW" altLang="en-US" sz="2700" dirty="0">
                <a:solidFill>
                  <a:schemeClr val="tx1"/>
                </a:solidFill>
                <a:latin typeface="標楷體" pitchFamily="65" charset="-120"/>
                <a:ea typeface="標楷體" pitchFamily="65" charset="-120"/>
              </a:rPr>
              <a:t>巴特訪談錄</a:t>
            </a:r>
            <a:r>
              <a:rPr lang="en-US" altLang="zh-TW" sz="2700" dirty="0">
                <a:solidFill>
                  <a:schemeClr val="tx1"/>
                </a:solidFill>
                <a:latin typeface="標楷體" pitchFamily="65" charset="-120"/>
                <a:ea typeface="標楷體" pitchFamily="65" charset="-120"/>
              </a:rPr>
              <a:t>》</a:t>
            </a:r>
            <a:r>
              <a:rPr lang="zh-TW" altLang="en-US" sz="2700" dirty="0">
                <a:solidFill>
                  <a:schemeClr val="tx1"/>
                </a:solidFill>
                <a:latin typeface="標楷體" pitchFamily="65" charset="-120"/>
                <a:ea typeface="標楷體" pitchFamily="65" charset="-120"/>
              </a:rPr>
              <a:t> 劉森堯譯 桂冠圖書</a:t>
            </a:r>
            <a:r>
              <a:rPr lang="en-US" altLang="zh-TW" sz="2700" dirty="0">
                <a:solidFill>
                  <a:schemeClr val="tx1"/>
                </a:solidFill>
                <a:latin typeface="標楷體" pitchFamily="65" charset="-120"/>
                <a:ea typeface="標楷體" pitchFamily="65" charset="-120"/>
              </a:rPr>
              <a:t/>
            </a:r>
            <a:br>
              <a:rPr lang="en-US" altLang="zh-TW" sz="2700" dirty="0">
                <a:solidFill>
                  <a:schemeClr val="tx1"/>
                </a:solidFill>
                <a:latin typeface="標楷體" pitchFamily="65" charset="-120"/>
                <a:ea typeface="標楷體" pitchFamily="65" charset="-120"/>
              </a:rPr>
            </a:br>
            <a:r>
              <a:rPr lang="en-US" altLang="zh-TW" sz="2700" dirty="0">
                <a:solidFill>
                  <a:schemeClr val="tx1"/>
                </a:solidFill>
                <a:latin typeface="標楷體" pitchFamily="65" charset="-120"/>
                <a:ea typeface="標楷體" pitchFamily="65" charset="-120"/>
              </a:rPr>
              <a:t>─《</a:t>
            </a:r>
            <a:r>
              <a:rPr lang="zh-TW" altLang="en-US" sz="2700" dirty="0">
                <a:solidFill>
                  <a:schemeClr val="tx1"/>
                </a:solidFill>
                <a:latin typeface="標楷體" pitchFamily="65" charset="-120"/>
                <a:ea typeface="標楷體" pitchFamily="65" charset="-120"/>
              </a:rPr>
              <a:t>符號語言學</a:t>
            </a:r>
            <a:r>
              <a:rPr lang="en-US" altLang="zh-TW" sz="2700" dirty="0">
                <a:solidFill>
                  <a:schemeClr val="tx1"/>
                </a:solidFill>
                <a:latin typeface="標楷體" pitchFamily="65" charset="-120"/>
                <a:ea typeface="標楷體" pitchFamily="65" charset="-120"/>
              </a:rPr>
              <a:t>》</a:t>
            </a:r>
            <a:r>
              <a:rPr lang="zh-TW" altLang="en-US" sz="2700" dirty="0">
                <a:solidFill>
                  <a:schemeClr val="tx1"/>
                </a:solidFill>
                <a:latin typeface="標楷體" pitchFamily="65" charset="-120"/>
                <a:ea typeface="標楷體" pitchFamily="65" charset="-120"/>
              </a:rPr>
              <a:t>王銘玉  宋尧 編 上海外語教育出版社</a:t>
            </a:r>
            <a:r>
              <a:rPr lang="en-US" altLang="zh-TW" sz="2700" dirty="0">
                <a:solidFill>
                  <a:schemeClr val="tx1"/>
                </a:solidFill>
                <a:latin typeface="標楷體" pitchFamily="65" charset="-120"/>
                <a:ea typeface="標楷體" pitchFamily="65" charset="-120"/>
              </a:rPr>
              <a:t/>
            </a:r>
            <a:br>
              <a:rPr lang="en-US" altLang="zh-TW" sz="2700" dirty="0">
                <a:solidFill>
                  <a:schemeClr val="tx1"/>
                </a:solidFill>
                <a:latin typeface="標楷體" pitchFamily="65" charset="-120"/>
                <a:ea typeface="標楷體" pitchFamily="65" charset="-120"/>
              </a:rPr>
            </a:br>
            <a:r>
              <a:rPr lang="en-US" altLang="zh-TW" sz="2700" dirty="0">
                <a:solidFill>
                  <a:schemeClr val="tx1"/>
                </a:solidFill>
                <a:latin typeface="標楷體" pitchFamily="65" charset="-120"/>
                <a:ea typeface="標楷體" pitchFamily="65" charset="-120"/>
              </a:rPr>
              <a:t>─《</a:t>
            </a:r>
            <a:r>
              <a:rPr lang="zh-TW" altLang="en-US" sz="2700" dirty="0">
                <a:solidFill>
                  <a:schemeClr val="tx1"/>
                </a:solidFill>
                <a:latin typeface="標楷體" pitchFamily="65" charset="-120"/>
                <a:ea typeface="標楷體" pitchFamily="65" charset="-120"/>
              </a:rPr>
              <a:t>索緒爾</a:t>
            </a:r>
            <a:r>
              <a:rPr lang="en-US" altLang="zh-TW" sz="2700" dirty="0">
                <a:solidFill>
                  <a:schemeClr val="tx1"/>
                </a:solidFill>
                <a:latin typeface="標楷體" pitchFamily="65" charset="-120"/>
                <a:ea typeface="標楷體" pitchFamily="65" charset="-120"/>
              </a:rPr>
              <a:t>》</a:t>
            </a:r>
            <a:r>
              <a:rPr lang="zh-TW" altLang="en-US" sz="2700" dirty="0">
                <a:solidFill>
                  <a:schemeClr val="tx1"/>
                </a:solidFill>
                <a:latin typeface="標楷體" pitchFamily="65" charset="-120"/>
                <a:ea typeface="標楷體" pitchFamily="65" charset="-120"/>
              </a:rPr>
              <a:t> </a:t>
            </a:r>
            <a:r>
              <a:rPr lang="en-US" altLang="zh-TW" sz="2700" dirty="0">
                <a:solidFill>
                  <a:schemeClr val="tx1"/>
                </a:solidFill>
                <a:latin typeface="標楷體" pitchFamily="65" charset="-120"/>
                <a:ea typeface="標楷體" pitchFamily="65" charset="-120"/>
              </a:rPr>
              <a:t>J.</a:t>
            </a:r>
            <a:r>
              <a:rPr lang="zh-TW" altLang="en-US" sz="2700" dirty="0">
                <a:solidFill>
                  <a:schemeClr val="tx1"/>
                </a:solidFill>
                <a:latin typeface="標楷體" pitchFamily="65" charset="-120"/>
                <a:ea typeface="標楷體" pitchFamily="65" charset="-120"/>
              </a:rPr>
              <a:t>卡勒著 中國社會科學出版社</a:t>
            </a:r>
            <a:r>
              <a:rPr lang="en-US" altLang="zh-TW" sz="2700" dirty="0">
                <a:solidFill>
                  <a:schemeClr val="tx1"/>
                </a:solidFill>
                <a:latin typeface="標楷體" pitchFamily="65" charset="-120"/>
                <a:ea typeface="標楷體" pitchFamily="65" charset="-120"/>
              </a:rPr>
              <a:t/>
            </a:r>
            <a:br>
              <a:rPr lang="en-US" altLang="zh-TW" sz="2700" dirty="0">
                <a:solidFill>
                  <a:schemeClr val="tx1"/>
                </a:solidFill>
                <a:latin typeface="標楷體" pitchFamily="65" charset="-120"/>
                <a:ea typeface="標楷體" pitchFamily="65" charset="-120"/>
              </a:rPr>
            </a:br>
            <a:r>
              <a:rPr lang="en-US" altLang="zh-TW" sz="3100" dirty="0">
                <a:solidFill>
                  <a:schemeClr val="tx1"/>
                </a:solidFill>
                <a:latin typeface="標楷體" pitchFamily="65" charset="-120"/>
                <a:ea typeface="標楷體" pitchFamily="65" charset="-120"/>
              </a:rPr>
              <a:t>─</a:t>
            </a:r>
            <a:r>
              <a:rPr lang="fr-FR" altLang="zh-TW" sz="3100" dirty="0">
                <a:solidFill>
                  <a:schemeClr val="tx1"/>
                </a:solidFill>
                <a:latin typeface="標楷體" pitchFamily="65" charset="-120"/>
                <a:ea typeface="標楷體" pitchFamily="65" charset="-120"/>
                <a:hlinkClick r:id="rId3"/>
              </a:rPr>
              <a:t>http://myweb.ncku.edu.tw/~k5696401/achievements_in_top1107-1.htm</a:t>
            </a:r>
            <a:r>
              <a:rPr lang="fr-FR" altLang="zh-TW" sz="3200" dirty="0">
                <a:latin typeface="標楷體" pitchFamily="65" charset="-120"/>
                <a:ea typeface="標楷體" pitchFamily="65" charset="-120"/>
              </a:rPr>
              <a:t/>
            </a:r>
            <a:br>
              <a:rPr lang="fr-FR" altLang="zh-TW" sz="3200" dirty="0">
                <a:latin typeface="標楷體" pitchFamily="65" charset="-120"/>
                <a:ea typeface="標楷體" pitchFamily="65" charset="-120"/>
              </a:rPr>
            </a:br>
            <a:endParaRPr lang="zh-TW" altLang="en-US" sz="3200" dirty="0" smtClean="0"/>
          </a:p>
        </p:txBody>
      </p:sp>
      <p:sp>
        <p:nvSpPr>
          <p:cNvPr id="3" name="文字版面配置區 2"/>
          <p:cNvSpPr>
            <a:spLocks noGrp="1"/>
          </p:cNvSpPr>
          <p:nvPr>
            <p:ph type="body" idx="1"/>
          </p:nvPr>
        </p:nvSpPr>
        <p:spPr>
          <a:xfrm>
            <a:off x="1403648" y="260648"/>
            <a:ext cx="6418263" cy="939800"/>
          </a:xfrm>
        </p:spPr>
        <p:txBody>
          <a:bodyPr rtlCol="0"/>
          <a:lstStyle/>
          <a:p>
            <a:pPr fontAlgn="auto">
              <a:spcAft>
                <a:spcPts val="0"/>
              </a:spcAft>
              <a:defRPr/>
            </a:pPr>
            <a:r>
              <a:rPr lang="zh-TW" altLang="en-US" sz="4000" dirty="0" smtClean="0">
                <a:latin typeface="+mn-ea"/>
              </a:rPr>
              <a:t>參考</a:t>
            </a:r>
            <a:r>
              <a:rPr lang="zh-TW" altLang="en-US" sz="4000" dirty="0">
                <a:latin typeface="+mn-ea"/>
              </a:rPr>
              <a:t>出處</a:t>
            </a:r>
            <a:endParaRPr lang="zh-TW"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809328"/>
            <a:ext cx="8568952" cy="6048672"/>
          </a:xfrm>
        </p:spPr>
        <p:txBody>
          <a:bodyPr>
            <a:noAutofit/>
          </a:bodyPr>
          <a:lstStyle/>
          <a:p>
            <a:pPr algn="l"/>
            <a:r>
              <a:rPr lang="en-US" altLang="zh-TW" sz="2800" dirty="0">
                <a:solidFill>
                  <a:schemeClr val="tx1"/>
                </a:solidFill>
                <a:latin typeface="標楷體" pitchFamily="65" charset="-120"/>
                <a:ea typeface="標楷體" pitchFamily="65" charset="-120"/>
              </a:rPr>
              <a:t>─</a:t>
            </a:r>
            <a:r>
              <a:rPr lang="zh-TW" altLang="en-US" sz="2800" dirty="0">
                <a:solidFill>
                  <a:schemeClr val="tx1"/>
                </a:solidFill>
                <a:latin typeface="標楷體" pitchFamily="65" charset="-120"/>
                <a:ea typeface="標楷體" pitchFamily="65" charset="-120"/>
              </a:rPr>
              <a:t>德勒茲文學理論報告從索緒爾到普魯斯特與符號</a:t>
            </a:r>
            <a:r>
              <a:rPr lang="en-US" altLang="zh-TW" sz="2800" dirty="0">
                <a:solidFill>
                  <a:schemeClr val="tx1"/>
                </a:solidFill>
                <a:latin typeface="標楷體" pitchFamily="65" charset="-120"/>
                <a:ea typeface="標楷體" pitchFamily="65" charset="-120"/>
              </a:rPr>
              <a:t/>
            </a:r>
            <a:br>
              <a:rPr lang="en-US" altLang="zh-TW" sz="2800" dirty="0">
                <a:solidFill>
                  <a:schemeClr val="tx1"/>
                </a:solidFill>
                <a:latin typeface="標楷體" pitchFamily="65" charset="-120"/>
                <a:ea typeface="標楷體" pitchFamily="65" charset="-120"/>
              </a:rPr>
            </a:br>
            <a:r>
              <a:rPr lang="en-US" altLang="zh-TW" sz="2800" dirty="0" smtClean="0">
                <a:solidFill>
                  <a:schemeClr val="tx1"/>
                </a:solidFill>
              </a:rPr>
              <a:t/>
            </a:r>
            <a:br>
              <a:rPr lang="en-US" altLang="zh-TW" sz="2800" dirty="0" smtClean="0">
                <a:solidFill>
                  <a:schemeClr val="tx1"/>
                </a:solidFill>
              </a:rPr>
            </a:br>
            <a:r>
              <a:rPr lang="en-US" altLang="zh-TW" sz="2800" dirty="0">
                <a:solidFill>
                  <a:schemeClr val="tx1"/>
                </a:solidFill>
                <a:latin typeface="標楷體" pitchFamily="65" charset="-120"/>
                <a:ea typeface="標楷體" pitchFamily="65" charset="-120"/>
              </a:rPr>
              <a:t>─《</a:t>
            </a:r>
            <a:r>
              <a:rPr lang="zh-TW" altLang="en-US" sz="2800" dirty="0">
                <a:solidFill>
                  <a:schemeClr val="tx1"/>
                </a:solidFill>
                <a:latin typeface="標楷體" pitchFamily="65" charset="-120"/>
                <a:ea typeface="標楷體" pitchFamily="65" charset="-120"/>
              </a:rPr>
              <a:t>符號語言學</a:t>
            </a:r>
            <a:r>
              <a:rPr lang="en-US" altLang="zh-TW" sz="2800" dirty="0">
                <a:solidFill>
                  <a:schemeClr val="tx1"/>
                </a:solidFill>
                <a:latin typeface="標楷體" pitchFamily="65" charset="-120"/>
                <a:ea typeface="標楷體" pitchFamily="65" charset="-120"/>
              </a:rPr>
              <a:t>》</a:t>
            </a:r>
            <a:r>
              <a:rPr lang="zh-TW" altLang="en-US" sz="2800" dirty="0">
                <a:solidFill>
                  <a:schemeClr val="tx1"/>
                </a:solidFill>
                <a:latin typeface="標楷體" pitchFamily="65" charset="-120"/>
                <a:ea typeface="標楷體" pitchFamily="65" charset="-120"/>
              </a:rPr>
              <a:t>王銘玉  宋尧 編 上海外語教育出版社</a:t>
            </a:r>
            <a:r>
              <a:rPr lang="en-US" altLang="zh-TW" sz="2800" dirty="0">
                <a:solidFill>
                  <a:schemeClr val="tx1"/>
                </a:solidFill>
                <a:latin typeface="標楷體" pitchFamily="65" charset="-120"/>
                <a:ea typeface="標楷體" pitchFamily="65" charset="-120"/>
              </a:rPr>
              <a:t/>
            </a:r>
            <a:br>
              <a:rPr lang="en-US" altLang="zh-TW" sz="2800" dirty="0">
                <a:solidFill>
                  <a:schemeClr val="tx1"/>
                </a:solidFill>
                <a:latin typeface="標楷體" pitchFamily="65" charset="-120"/>
                <a:ea typeface="標楷體" pitchFamily="65" charset="-120"/>
              </a:rPr>
            </a:br>
            <a:r>
              <a:rPr lang="en-US" altLang="zh-TW" sz="2800" dirty="0">
                <a:solidFill>
                  <a:schemeClr val="tx1"/>
                </a:solidFill>
                <a:latin typeface="標楷體" pitchFamily="65" charset="-120"/>
                <a:ea typeface="標楷體" pitchFamily="65" charset="-120"/>
              </a:rPr>
              <a:t>─《</a:t>
            </a:r>
            <a:r>
              <a:rPr lang="zh-TW" altLang="en-US" sz="2800" dirty="0">
                <a:solidFill>
                  <a:schemeClr val="tx1"/>
                </a:solidFill>
                <a:latin typeface="標楷體" pitchFamily="65" charset="-120"/>
                <a:ea typeface="標楷體" pitchFamily="65" charset="-120"/>
              </a:rPr>
              <a:t>索緒爾</a:t>
            </a:r>
            <a:r>
              <a:rPr lang="en-US" altLang="zh-TW" sz="2800" dirty="0">
                <a:solidFill>
                  <a:schemeClr val="tx1"/>
                </a:solidFill>
                <a:latin typeface="標楷體" pitchFamily="65" charset="-120"/>
                <a:ea typeface="標楷體" pitchFamily="65" charset="-120"/>
              </a:rPr>
              <a:t>》</a:t>
            </a:r>
            <a:r>
              <a:rPr lang="zh-TW" altLang="en-US" sz="2800" dirty="0">
                <a:solidFill>
                  <a:schemeClr val="tx1"/>
                </a:solidFill>
                <a:latin typeface="標楷體" pitchFamily="65" charset="-120"/>
                <a:ea typeface="標楷體" pitchFamily="65" charset="-120"/>
              </a:rPr>
              <a:t> </a:t>
            </a:r>
            <a:r>
              <a:rPr lang="en-US" altLang="zh-TW" sz="2800" dirty="0">
                <a:solidFill>
                  <a:schemeClr val="tx1"/>
                </a:solidFill>
                <a:latin typeface="標楷體" pitchFamily="65" charset="-120"/>
                <a:ea typeface="標楷體" pitchFamily="65" charset="-120"/>
              </a:rPr>
              <a:t>J.</a:t>
            </a:r>
            <a:r>
              <a:rPr lang="zh-TW" altLang="en-US" sz="2800" dirty="0">
                <a:solidFill>
                  <a:schemeClr val="tx1"/>
                </a:solidFill>
                <a:latin typeface="標楷體" pitchFamily="65" charset="-120"/>
                <a:ea typeface="標楷體" pitchFamily="65" charset="-120"/>
              </a:rPr>
              <a:t>卡勒著 中國社會科學出版社</a:t>
            </a:r>
            <a:r>
              <a:rPr lang="en-US" altLang="zh-TW" sz="2800" dirty="0">
                <a:solidFill>
                  <a:schemeClr val="tx1"/>
                </a:solidFill>
              </a:rPr>
              <a:t/>
            </a:r>
            <a:br>
              <a:rPr lang="en-US" altLang="zh-TW" sz="2800" dirty="0">
                <a:solidFill>
                  <a:schemeClr val="tx1"/>
                </a:solidFill>
              </a:rPr>
            </a:br>
            <a:r>
              <a:rPr lang="zh-TW" altLang="en-US" sz="2800" dirty="0" smtClean="0">
                <a:solidFill>
                  <a:schemeClr val="tx1"/>
                </a:solidFill>
              </a:rPr>
              <a:t>─ </a:t>
            </a:r>
            <a:r>
              <a:rPr lang="zh-TW" altLang="en-US" sz="2800" dirty="0">
                <a:solidFill>
                  <a:schemeClr val="tx1"/>
                </a:solidFill>
              </a:rPr>
              <a:t>理論符號學導論 </a:t>
            </a:r>
            <a:r>
              <a:rPr lang="en-US" altLang="zh-TW" sz="2800" dirty="0">
                <a:solidFill>
                  <a:schemeClr val="tx1"/>
                </a:solidFill>
              </a:rPr>
              <a:t>(</a:t>
            </a:r>
            <a:r>
              <a:rPr lang="zh-TW" altLang="en-US" sz="2800" dirty="0">
                <a:solidFill>
                  <a:schemeClr val="tx1"/>
                </a:solidFill>
              </a:rPr>
              <a:t>李幼蒸 著</a:t>
            </a:r>
            <a:r>
              <a:rPr lang="en-US" altLang="zh-TW" sz="2800" dirty="0">
                <a:solidFill>
                  <a:schemeClr val="tx1"/>
                </a:solidFill>
              </a:rPr>
              <a:t>)</a:t>
            </a:r>
            <a:br>
              <a:rPr lang="en-US" altLang="zh-TW" sz="2800" dirty="0">
                <a:solidFill>
                  <a:schemeClr val="tx1"/>
                </a:solidFill>
              </a:rPr>
            </a:br>
            <a:r>
              <a:rPr lang="zh-TW" altLang="en-US" sz="2800" dirty="0">
                <a:solidFill>
                  <a:schemeClr val="tx1"/>
                </a:solidFill>
              </a:rPr>
              <a:t>─符號學</a:t>
            </a:r>
            <a:r>
              <a:rPr lang="en-US" altLang="zh-TW" sz="2800" dirty="0">
                <a:solidFill>
                  <a:schemeClr val="tx1"/>
                </a:solidFill>
              </a:rPr>
              <a:t>(</a:t>
            </a:r>
            <a:r>
              <a:rPr lang="zh-TW" altLang="en-US" sz="2800" dirty="0">
                <a:solidFill>
                  <a:schemeClr val="tx1"/>
                </a:solidFill>
              </a:rPr>
              <a:t>趙毅衡 編選</a:t>
            </a:r>
            <a:r>
              <a:rPr lang="en-US" altLang="zh-TW" sz="2800" dirty="0">
                <a:solidFill>
                  <a:schemeClr val="tx1"/>
                </a:solidFill>
              </a:rPr>
              <a:t>)</a:t>
            </a:r>
            <a:br>
              <a:rPr lang="en-US" altLang="zh-TW" sz="2800" dirty="0">
                <a:solidFill>
                  <a:schemeClr val="tx1"/>
                </a:solidFill>
              </a:rPr>
            </a:br>
            <a:r>
              <a:rPr lang="en-US" altLang="zh-TW" sz="2800" dirty="0">
                <a:solidFill>
                  <a:schemeClr val="tx1"/>
                </a:solidFill>
                <a:latin typeface="Times New Roman" pitchFamily="18" charset="0"/>
                <a:cs typeface="Times New Roman" pitchFamily="18" charset="0"/>
              </a:rPr>
              <a:t>http://astroscope.tumblr.com/</a:t>
            </a:r>
            <a:br>
              <a:rPr lang="en-US" altLang="zh-TW" sz="2800" dirty="0">
                <a:solidFill>
                  <a:schemeClr val="tx1"/>
                </a:solidFill>
                <a:latin typeface="Times New Roman" pitchFamily="18" charset="0"/>
                <a:cs typeface="Times New Roman" pitchFamily="18" charset="0"/>
              </a:rPr>
            </a:br>
            <a:r>
              <a:rPr lang="en-US" altLang="zh-TW" sz="2800" dirty="0">
                <a:solidFill>
                  <a:schemeClr val="tx1"/>
                </a:solidFill>
                <a:latin typeface="Times New Roman" pitchFamily="18" charset="0"/>
                <a:cs typeface="Times New Roman" pitchFamily="18" charset="0"/>
              </a:rPr>
              <a:t>http://zodiac-heaven.blogspot.tw/2010_09_01_archive.html</a:t>
            </a:r>
            <a:br>
              <a:rPr lang="en-US" altLang="zh-TW" sz="2800" dirty="0">
                <a:solidFill>
                  <a:schemeClr val="tx1"/>
                </a:solidFill>
                <a:latin typeface="Times New Roman" pitchFamily="18" charset="0"/>
                <a:cs typeface="Times New Roman" pitchFamily="18" charset="0"/>
              </a:rPr>
            </a:br>
            <a:r>
              <a:rPr lang="en-US" altLang="zh-TW" sz="2800" dirty="0">
                <a:solidFill>
                  <a:schemeClr val="tx1"/>
                </a:solidFill>
                <a:latin typeface="Times New Roman" pitchFamily="18" charset="0"/>
                <a:cs typeface="Times New Roman" pitchFamily="18" charset="0"/>
              </a:rPr>
              <a:t>http://people.tribe.net/nacht/photos/cdbc1944-0e74-49a3-8488-c117b25cc82d</a:t>
            </a:r>
            <a:endParaRPr lang="zh-TW" altLang="en-US" sz="2800" dirty="0">
              <a:solidFill>
                <a:schemeClr val="tx1"/>
              </a:solidFill>
            </a:endParaRPr>
          </a:p>
        </p:txBody>
      </p:sp>
    </p:spTree>
    <p:extLst>
      <p:ext uri="{BB962C8B-B14F-4D97-AF65-F5344CB8AC3E}">
        <p14:creationId xmlns:p14="http://schemas.microsoft.com/office/powerpoint/2010/main" val="17798079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a:spLocks noGrp="1"/>
          </p:cNvSpPr>
          <p:nvPr>
            <p:ph type="title"/>
          </p:nvPr>
        </p:nvSpPr>
        <p:spPr>
          <a:xfrm>
            <a:off x="690563" y="2463800"/>
            <a:ext cx="7772400" cy="1524000"/>
          </a:xfrm>
        </p:spPr>
        <p:txBody>
          <a:bodyPr/>
          <a:lstStyle/>
          <a:p>
            <a:endParaRPr lang="zh-TW" altLang="en-US" smtClean="0"/>
          </a:p>
        </p:txBody>
      </p:sp>
      <p:sp>
        <p:nvSpPr>
          <p:cNvPr id="3" name="文字版面配置區 2"/>
          <p:cNvSpPr>
            <a:spLocks noGrp="1"/>
          </p:cNvSpPr>
          <p:nvPr>
            <p:ph type="body" idx="1"/>
          </p:nvPr>
        </p:nvSpPr>
        <p:spPr>
          <a:xfrm>
            <a:off x="1403350" y="620713"/>
            <a:ext cx="6418263" cy="939800"/>
          </a:xfrm>
        </p:spPr>
        <p:txBody>
          <a:bodyPr rtlCol="0"/>
          <a:lstStyle/>
          <a:p>
            <a:pPr fontAlgn="auto">
              <a:spcAft>
                <a:spcPts val="0"/>
              </a:spcAft>
              <a:defRPr/>
            </a:pPr>
            <a:r>
              <a:rPr lang="zh-TW" altLang="en-US" sz="4000" dirty="0">
                <a:latin typeface="+mn-ea"/>
              </a:rPr>
              <a:t>問題討論</a:t>
            </a:r>
            <a:endParaRPr lang="en-US" altLang="zh-TW" sz="4000" dirty="0">
              <a:latin typeface="+mn-ea"/>
            </a:endParaRPr>
          </a:p>
          <a:p>
            <a:pPr fontAlgn="auto">
              <a:spcAft>
                <a:spcPts val="0"/>
              </a:spcAft>
              <a:defRPr/>
            </a:pPr>
            <a:endParaRPr lang="zh-TW"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a:xfrm>
            <a:off x="323528" y="1817688"/>
            <a:ext cx="8496300" cy="5040312"/>
          </a:xfrm>
        </p:spPr>
        <p:txBody>
          <a:bodyPr/>
          <a:lstStyle/>
          <a:p>
            <a:pPr algn="l"/>
            <a:r>
              <a:rPr lang="zh-TW" altLang="en-US" sz="2800" dirty="0" smtClean="0">
                <a:solidFill>
                  <a:schemeClr val="tx1"/>
                </a:solidFill>
              </a:rPr>
              <a:t>符號學除了研究符號本身的形式之外，更是一門研究符號所衍生意義的學問。</a:t>
            </a:r>
            <a:br>
              <a:rPr lang="zh-TW" altLang="en-US" sz="2800" dirty="0" smtClean="0">
                <a:solidFill>
                  <a:schemeClr val="tx1"/>
                </a:solidFill>
              </a:rPr>
            </a:br>
            <a:r>
              <a:rPr lang="en-US" altLang="zh-TW" sz="2800" dirty="0" smtClean="0">
                <a:solidFill>
                  <a:schemeClr val="tx1"/>
                </a:solidFill>
              </a:rPr>
              <a:t/>
            </a:r>
            <a:br>
              <a:rPr lang="en-US" altLang="zh-TW" sz="2800" dirty="0" smtClean="0">
                <a:solidFill>
                  <a:schemeClr val="tx1"/>
                </a:solidFill>
              </a:rPr>
            </a:br>
            <a:r>
              <a:rPr lang="zh-TW" altLang="en-US" sz="2800" dirty="0" smtClean="0">
                <a:solidFill>
                  <a:schemeClr val="tx1"/>
                </a:solidFill>
              </a:rPr>
              <a:t>符號學廣義上是研究符號傳意的人文科學，當中涵蓋</a:t>
            </a:r>
            <a:r>
              <a:rPr lang="en-US" altLang="zh-TW" sz="2800" dirty="0" smtClean="0">
                <a:solidFill>
                  <a:schemeClr val="tx1"/>
                </a:solidFill>
              </a:rPr>
              <a:t>:</a:t>
            </a:r>
            <a:r>
              <a:rPr lang="zh-TW" altLang="en-US" sz="2800" dirty="0" smtClean="0">
                <a:solidFill>
                  <a:schemeClr val="tx1"/>
                </a:solidFill>
              </a:rPr>
              <a:t>文字元、訊號符、密碼、古文明記號、手語的科學。</a:t>
            </a:r>
            <a:r>
              <a:rPr lang="en-US" altLang="zh-TW" sz="2800" b="1" dirty="0" smtClean="0"/>
              <a:t/>
            </a:r>
            <a:br>
              <a:rPr lang="en-US" altLang="zh-TW" sz="2800" b="1" dirty="0" smtClean="0"/>
            </a:br>
            <a:r>
              <a:rPr lang="en-US" altLang="zh-TW" sz="2800" b="1" dirty="0" smtClean="0"/>
              <a:t/>
            </a:r>
            <a:br>
              <a:rPr lang="en-US" altLang="zh-TW" sz="2800" b="1" dirty="0" smtClean="0"/>
            </a:br>
            <a:endParaRPr lang="zh-TW" altLang="en-US" sz="2800" b="1" dirty="0" smtClean="0"/>
          </a:p>
        </p:txBody>
      </p:sp>
      <p:sp>
        <p:nvSpPr>
          <p:cNvPr id="3" name="文字版面配置區 2"/>
          <p:cNvSpPr>
            <a:spLocks noGrp="1"/>
          </p:cNvSpPr>
          <p:nvPr>
            <p:ph type="body" idx="1"/>
          </p:nvPr>
        </p:nvSpPr>
        <p:spPr>
          <a:xfrm>
            <a:off x="1331640" y="620688"/>
            <a:ext cx="6416675" cy="939800"/>
          </a:xfrm>
        </p:spPr>
        <p:txBody>
          <a:bodyPr rtlCol="0"/>
          <a:lstStyle/>
          <a:p>
            <a:pPr fontAlgn="auto">
              <a:spcAft>
                <a:spcPts val="0"/>
              </a:spcAft>
              <a:defRPr/>
            </a:pPr>
            <a:r>
              <a:rPr lang="zh-TW" altLang="en-US" sz="4000" dirty="0">
                <a:latin typeface="+mn-ea"/>
              </a:rPr>
              <a:t>符號學 </a:t>
            </a:r>
            <a:r>
              <a:rPr lang="en-US" altLang="zh-TW" sz="4000" dirty="0">
                <a:latin typeface="+mn-ea"/>
              </a:rPr>
              <a:t>La </a:t>
            </a:r>
            <a:r>
              <a:rPr lang="en-US" altLang="zh-TW" sz="4000" dirty="0" err="1">
                <a:latin typeface="+mn-ea"/>
              </a:rPr>
              <a:t>sémiologie</a:t>
            </a:r>
            <a:endParaRPr lang="en-US" altLang="zh-TW" sz="4000" dirty="0">
              <a:latin typeface="+mn-ea"/>
            </a:endParaRPr>
          </a:p>
          <a:p>
            <a:pPr fontAlgn="auto">
              <a:spcAft>
                <a:spcPts val="0"/>
              </a:spcAft>
              <a:defRPr/>
            </a:pPr>
            <a:endParaRPr lang="zh-TW"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676275" y="2678113"/>
            <a:ext cx="3822700" cy="639762"/>
          </a:xfrm>
        </p:spPr>
        <p:txBody>
          <a:bodyPr rtlCol="0">
            <a:normAutofit/>
          </a:bodyPr>
          <a:lstStyle/>
          <a:p>
            <a:pPr fontAlgn="auto">
              <a:spcAft>
                <a:spcPts val="0"/>
              </a:spcAft>
              <a:defRPr/>
            </a:pPr>
            <a:endParaRPr lang="zh-TW" altLang="en-US"/>
          </a:p>
        </p:txBody>
      </p:sp>
      <p:pic>
        <p:nvPicPr>
          <p:cNvPr id="11267" name="內容版面配置區 6"/>
          <p:cNvPicPr>
            <a:picLocks noGrp="1" noChangeAspect="1"/>
          </p:cNvPicPr>
          <p:nvPr>
            <p:ph sz="half" idx="2"/>
          </p:nvPr>
        </p:nvPicPr>
        <p:blipFill>
          <a:blip r:embed="rId2" cstate="print"/>
          <a:srcRect/>
          <a:stretch>
            <a:fillRect/>
          </a:stretch>
        </p:blipFill>
        <p:spPr>
          <a:xfrm>
            <a:off x="539552" y="1484784"/>
            <a:ext cx="3671888" cy="4897437"/>
          </a:xfrm>
        </p:spPr>
      </p:pic>
      <p:sp>
        <p:nvSpPr>
          <p:cNvPr id="5" name="文字版面配置區 4"/>
          <p:cNvSpPr>
            <a:spLocks noGrp="1"/>
          </p:cNvSpPr>
          <p:nvPr>
            <p:ph type="body" sz="quarter" idx="3"/>
          </p:nvPr>
        </p:nvSpPr>
        <p:spPr>
          <a:xfrm>
            <a:off x="4648200" y="2678113"/>
            <a:ext cx="3822700" cy="639762"/>
          </a:xfrm>
        </p:spPr>
        <p:txBody>
          <a:bodyPr rtlCol="0">
            <a:normAutofit/>
          </a:bodyPr>
          <a:lstStyle/>
          <a:p>
            <a:pPr fontAlgn="auto">
              <a:spcAft>
                <a:spcPts val="0"/>
              </a:spcAft>
              <a:defRPr/>
            </a:pPr>
            <a:endParaRPr lang="zh-TW" altLang="en-US"/>
          </a:p>
        </p:txBody>
      </p:sp>
      <p:pic>
        <p:nvPicPr>
          <p:cNvPr id="11269" name="內容版面配置區 9"/>
          <p:cNvPicPr>
            <a:picLocks noGrp="1" noChangeAspect="1"/>
          </p:cNvPicPr>
          <p:nvPr>
            <p:ph sz="quarter" idx="4"/>
          </p:nvPr>
        </p:nvPicPr>
        <p:blipFill>
          <a:blip r:embed="rId3" cstate="print"/>
          <a:srcRect/>
          <a:stretch>
            <a:fillRect/>
          </a:stretch>
        </p:blipFill>
        <p:spPr>
          <a:xfrm>
            <a:off x="4500563" y="1484313"/>
            <a:ext cx="4162425" cy="4608512"/>
          </a:xfrm>
        </p:spPr>
      </p:pic>
      <p:sp>
        <p:nvSpPr>
          <p:cNvPr id="11270" name="矩形 10"/>
          <p:cNvSpPr>
            <a:spLocks noChangeArrowheads="1"/>
          </p:cNvSpPr>
          <p:nvPr/>
        </p:nvSpPr>
        <p:spPr bwMode="auto">
          <a:xfrm>
            <a:off x="827088" y="661988"/>
            <a:ext cx="8301037" cy="584200"/>
          </a:xfrm>
          <a:prstGeom prst="rect">
            <a:avLst/>
          </a:prstGeom>
          <a:noFill/>
          <a:ln w="9525">
            <a:noFill/>
            <a:miter lim="800000"/>
            <a:headEnd/>
            <a:tailEnd/>
          </a:ln>
        </p:spPr>
        <p:txBody>
          <a:bodyPr>
            <a:spAutoFit/>
          </a:bodyPr>
          <a:lstStyle/>
          <a:p>
            <a:r>
              <a:rPr kumimoji="0" lang="zh-TW" altLang="en-US" sz="3200" dirty="0">
                <a:ea typeface="標楷體" pitchFamily="65" charset="-120"/>
              </a:rPr>
              <a:t>基督教的十字架                   佛教的卍字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circle(in)">
                                      <p:cBhvr>
                                        <p:cTn id="7" dur="2000"/>
                                        <p:tgtEl>
                                          <p:spTgt spid="1126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269"/>
                                        </p:tgtEl>
                                        <p:attrNameLst>
                                          <p:attrName>style.visibility</p:attrName>
                                        </p:attrNameLst>
                                      </p:cBhvr>
                                      <p:to>
                                        <p:strVal val="visible"/>
                                      </p:to>
                                    </p:set>
                                    <p:animEffect transition="in" filter="circle(in)">
                                      <p:cBhvr>
                                        <p:cTn id="12" dur="20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p:cNvSpPr>
            <a:spLocks noGrp="1"/>
          </p:cNvSpPr>
          <p:nvPr>
            <p:ph type="title"/>
          </p:nvPr>
        </p:nvSpPr>
        <p:spPr>
          <a:xfrm>
            <a:off x="179512" y="1746250"/>
            <a:ext cx="8713787" cy="5111750"/>
          </a:xfrm>
        </p:spPr>
        <p:txBody>
          <a:bodyPr/>
          <a:lstStyle/>
          <a:p>
            <a:pPr algn="l"/>
            <a:r>
              <a:rPr lang="zh-TW" altLang="en-US" sz="2400" dirty="0" smtClean="0">
                <a:solidFill>
                  <a:schemeClr val="tx1"/>
                </a:solidFill>
              </a:rPr>
              <a:t>符號學的發展源自於哲學家柏拉圖對語言結構和理念的關注。</a:t>
            </a:r>
            <a:r>
              <a:rPr lang="en-US" altLang="zh-TW" sz="2400" dirty="0" smtClean="0">
                <a:solidFill>
                  <a:schemeClr val="tx1"/>
                </a:solidFill>
              </a:rPr>
              <a:t/>
            </a:r>
            <a:br>
              <a:rPr lang="en-US" altLang="zh-TW" sz="2400" dirty="0" smtClean="0">
                <a:solidFill>
                  <a:schemeClr val="tx1"/>
                </a:solidFill>
              </a:rPr>
            </a:br>
            <a:r>
              <a:rPr lang="en-US" altLang="zh-TW" sz="2400" dirty="0" smtClean="0">
                <a:solidFill>
                  <a:schemeClr val="tx1"/>
                </a:solidFill>
              </a:rPr>
              <a:t>(</a:t>
            </a:r>
            <a:r>
              <a:rPr lang="zh-TW" altLang="en-US" sz="2400" dirty="0" smtClean="0">
                <a:solidFill>
                  <a:schemeClr val="tx1"/>
                </a:solidFill>
              </a:rPr>
              <a:t>柏拉圖</a:t>
            </a:r>
            <a:r>
              <a:rPr lang="en-US" altLang="zh-TW" sz="2400" dirty="0" smtClean="0">
                <a:solidFill>
                  <a:schemeClr val="tx1"/>
                </a:solidFill>
              </a:rPr>
              <a:t>-</a:t>
            </a:r>
            <a:r>
              <a:rPr lang="zh-TW" altLang="zh-TW" sz="2400" dirty="0" smtClean="0">
                <a:solidFill>
                  <a:schemeClr val="tx1"/>
                </a:solidFill>
              </a:rPr>
              <a:t> 《理想國》</a:t>
            </a:r>
            <a:r>
              <a:rPr lang="zh-TW" altLang="en-US" sz="2400" dirty="0" smtClean="0">
                <a:solidFill>
                  <a:schemeClr val="tx1"/>
                </a:solidFill>
              </a:rPr>
              <a:t>指出的</a:t>
            </a:r>
            <a:r>
              <a:rPr lang="en-US" altLang="zh-TW" sz="2400" dirty="0" smtClean="0">
                <a:solidFill>
                  <a:schemeClr val="tx1"/>
                </a:solidFill>
              </a:rPr>
              <a:t>『</a:t>
            </a:r>
            <a:r>
              <a:rPr lang="zh-TW" altLang="en-US" sz="2400" dirty="0" smtClean="0">
                <a:solidFill>
                  <a:schemeClr val="tx1"/>
                </a:solidFill>
              </a:rPr>
              <a:t>馬</a:t>
            </a:r>
            <a:r>
              <a:rPr lang="en-US" altLang="zh-TW" sz="2400" dirty="0" smtClean="0">
                <a:solidFill>
                  <a:schemeClr val="tx1"/>
                </a:solidFill>
              </a:rPr>
              <a:t>』)</a:t>
            </a:r>
            <a:br>
              <a:rPr lang="en-US" altLang="zh-TW" sz="2400" dirty="0" smtClean="0">
                <a:solidFill>
                  <a:schemeClr val="tx1"/>
                </a:solidFill>
              </a:rPr>
            </a:br>
            <a:r>
              <a:rPr lang="en-US" altLang="zh-TW" sz="2400" dirty="0" smtClean="0">
                <a:solidFill>
                  <a:schemeClr val="tx1"/>
                </a:solidFill>
              </a:rPr>
              <a:t/>
            </a:r>
            <a:br>
              <a:rPr lang="en-US" altLang="zh-TW" sz="2400" dirty="0" smtClean="0">
                <a:solidFill>
                  <a:schemeClr val="tx1"/>
                </a:solidFill>
              </a:rPr>
            </a:br>
            <a:r>
              <a:rPr lang="en-US" altLang="zh-TW" sz="2400" dirty="0" smtClean="0">
                <a:solidFill>
                  <a:schemeClr val="tx1"/>
                </a:solidFill>
              </a:rPr>
              <a:t/>
            </a:r>
            <a:br>
              <a:rPr lang="en-US" altLang="zh-TW" sz="2400" dirty="0" smtClean="0">
                <a:solidFill>
                  <a:schemeClr val="tx1"/>
                </a:solidFill>
              </a:rPr>
            </a:br>
            <a:r>
              <a:rPr lang="zh-TW" altLang="zh-TW" sz="2400" dirty="0" smtClean="0">
                <a:solidFill>
                  <a:schemeClr val="tx1"/>
                </a:solidFill>
              </a:rPr>
              <a:t>柏拉圖的一種「馬」，同時擁有「理念」和「表象」兩種意義，似乎和現代符號學之父索緒爾提出的「符號具」、「符號義」兩種符號層次遙相呼應。</a:t>
            </a:r>
            <a:r>
              <a:rPr lang="en-US" altLang="zh-TW" sz="2400" dirty="0" smtClean="0">
                <a:solidFill>
                  <a:schemeClr val="tx1"/>
                </a:solidFill>
              </a:rPr>
              <a:t/>
            </a:r>
            <a:br>
              <a:rPr lang="en-US" altLang="zh-TW" sz="2400" dirty="0" smtClean="0">
                <a:solidFill>
                  <a:schemeClr val="tx1"/>
                </a:solidFill>
              </a:rPr>
            </a:br>
            <a:r>
              <a:rPr lang="en-US" altLang="zh-TW" sz="2400" b="1" dirty="0" smtClean="0"/>
              <a:t/>
            </a:r>
            <a:br>
              <a:rPr lang="en-US" altLang="zh-TW" sz="2400" b="1" dirty="0" smtClean="0"/>
            </a:br>
            <a:r>
              <a:rPr lang="en-US" altLang="zh-TW" sz="2400" dirty="0" smtClean="0"/>
              <a:t/>
            </a:r>
            <a:br>
              <a:rPr lang="en-US" altLang="zh-TW" sz="2400" dirty="0" smtClean="0"/>
            </a:br>
            <a:r>
              <a:rPr lang="en-US" altLang="zh-TW" sz="2400" dirty="0" smtClean="0"/>
              <a:t/>
            </a:r>
            <a:br>
              <a:rPr lang="en-US" altLang="zh-TW" sz="2400" dirty="0" smtClean="0"/>
            </a:br>
            <a:endParaRPr lang="zh-TW" altLang="en-US" sz="2400" dirty="0" smtClean="0"/>
          </a:p>
        </p:txBody>
      </p:sp>
      <p:sp>
        <p:nvSpPr>
          <p:cNvPr id="3" name="文字版面配置區 2"/>
          <p:cNvSpPr>
            <a:spLocks noGrp="1"/>
          </p:cNvSpPr>
          <p:nvPr>
            <p:ph type="body" idx="1"/>
          </p:nvPr>
        </p:nvSpPr>
        <p:spPr>
          <a:xfrm>
            <a:off x="1547813" y="260350"/>
            <a:ext cx="6418262" cy="1368425"/>
          </a:xfrm>
        </p:spPr>
        <p:txBody>
          <a:bodyPr rtlCol="0"/>
          <a:lstStyle/>
          <a:p>
            <a:pPr fontAlgn="auto">
              <a:spcAft>
                <a:spcPts val="0"/>
              </a:spcAft>
              <a:defRPr/>
            </a:pPr>
            <a:r>
              <a:rPr lang="zh-TW" altLang="en-US" sz="4000" dirty="0">
                <a:latin typeface="+mn-ea"/>
              </a:rPr>
              <a:t>符號</a:t>
            </a:r>
            <a:r>
              <a:rPr lang="zh-TW" altLang="en-US" sz="4000" dirty="0" smtClean="0">
                <a:latin typeface="+mn-ea"/>
              </a:rPr>
              <a:t>學 </a:t>
            </a:r>
            <a:r>
              <a:rPr lang="en-US" altLang="zh-TW" sz="4000" dirty="0" smtClean="0">
                <a:latin typeface="+mn-ea"/>
              </a:rPr>
              <a:t>La </a:t>
            </a:r>
            <a:r>
              <a:rPr lang="en-US" altLang="zh-TW" sz="4000" dirty="0" err="1" smtClean="0">
                <a:latin typeface="+mn-ea"/>
              </a:rPr>
              <a:t>sémiologie</a:t>
            </a:r>
            <a:endParaRPr lang="en-US" altLang="zh-TW" sz="4000" dirty="0">
              <a:latin typeface="+mn-ea"/>
            </a:endParaRPr>
          </a:p>
          <a:p>
            <a:pPr fontAlgn="auto">
              <a:spcAft>
                <a:spcPts val="0"/>
              </a:spcAft>
              <a:defRPr/>
            </a:pPr>
            <a:endParaRPr lang="zh-TW"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7" y="1268760"/>
            <a:ext cx="8716466" cy="5400675"/>
          </a:xfrm>
        </p:spPr>
        <p:txBody>
          <a:bodyPr rtlCol="0"/>
          <a:lstStyle/>
          <a:p>
            <a:pPr algn="l" fontAlgn="auto">
              <a:spcAft>
                <a:spcPts val="0"/>
              </a:spcAft>
              <a:defRPr/>
            </a:pPr>
            <a:r>
              <a:rPr lang="en-US" altLang="zh-TW" sz="2800" dirty="0" smtClean="0">
                <a:solidFill>
                  <a:schemeClr val="tx1"/>
                </a:solidFill>
                <a:latin typeface="+mn-ea"/>
                <a:ea typeface="+mn-ea"/>
              </a:rPr>
              <a:t>-</a:t>
            </a:r>
            <a:r>
              <a:rPr lang="zh-TW" altLang="en-US" sz="2800" dirty="0" smtClean="0">
                <a:solidFill>
                  <a:schemeClr val="tx1"/>
                </a:solidFill>
              </a:rPr>
              <a:t> </a:t>
            </a:r>
            <a:r>
              <a:rPr lang="zh-TW" altLang="zh-TW" sz="2800" dirty="0" smtClean="0">
                <a:solidFill>
                  <a:schemeClr val="tx1"/>
                </a:solidFill>
                <a:latin typeface="+mn-ea"/>
                <a:ea typeface="+mn-ea"/>
              </a:rPr>
              <a:t>瑞士</a:t>
            </a:r>
            <a:r>
              <a:rPr lang="zh-TW" altLang="zh-TW" sz="2800" dirty="0">
                <a:solidFill>
                  <a:schemeClr val="tx1"/>
                </a:solidFill>
                <a:latin typeface="+mn-ea"/>
                <a:ea typeface="+mn-ea"/>
              </a:rPr>
              <a:t>索緒爾符號學</a:t>
            </a:r>
            <a:r>
              <a:rPr lang="zh-TW" altLang="zh-TW" sz="2800" dirty="0" smtClean="0">
                <a:solidFill>
                  <a:schemeClr val="tx1"/>
                </a:solidFill>
                <a:latin typeface="+mn-ea"/>
                <a:ea typeface="+mn-ea"/>
              </a:rPr>
              <a:t>（</a:t>
            </a:r>
            <a:r>
              <a:rPr lang="en-US" altLang="zh-TW" sz="2800" dirty="0" smtClean="0">
                <a:solidFill>
                  <a:schemeClr val="tx1"/>
                </a:solidFill>
                <a:latin typeface="+mn-ea"/>
                <a:ea typeface="+mn-ea"/>
              </a:rPr>
              <a:t>1906</a:t>
            </a:r>
            <a:r>
              <a:rPr lang="zh-TW" altLang="en-US" sz="2800" dirty="0" smtClean="0">
                <a:solidFill>
                  <a:schemeClr val="tx1"/>
                </a:solidFill>
                <a:latin typeface="+mn-ea"/>
                <a:ea typeface="+mn-ea"/>
              </a:rPr>
              <a:t>年</a:t>
            </a:r>
            <a:r>
              <a:rPr lang="zh-TW" altLang="zh-TW" sz="2800" dirty="0" smtClean="0">
                <a:solidFill>
                  <a:schemeClr val="tx1"/>
                </a:solidFill>
                <a:latin typeface="+mn-ea"/>
                <a:ea typeface="+mn-ea"/>
              </a:rPr>
              <a:t>）</a:t>
            </a:r>
            <a:r>
              <a:rPr lang="en-US" altLang="zh-TW" sz="2800" dirty="0" smtClean="0">
                <a:solidFill>
                  <a:schemeClr val="tx1"/>
                </a:solidFill>
                <a:latin typeface="+mn-ea"/>
                <a:ea typeface="+mn-ea"/>
              </a:rPr>
              <a:t/>
            </a:r>
            <a:br>
              <a:rPr lang="en-US" altLang="zh-TW" sz="2800" dirty="0" smtClean="0">
                <a:solidFill>
                  <a:schemeClr val="tx1"/>
                </a:solidFill>
                <a:latin typeface="+mn-ea"/>
                <a:ea typeface="+mn-ea"/>
              </a:rPr>
            </a:br>
            <a:r>
              <a:rPr lang="en-US" altLang="zh-TW" sz="2800" dirty="0" smtClean="0">
                <a:solidFill>
                  <a:schemeClr val="tx1"/>
                </a:solidFill>
                <a:latin typeface="+mn-ea"/>
                <a:ea typeface="+mn-ea"/>
              </a:rPr>
              <a:t/>
            </a:r>
            <a:br>
              <a:rPr lang="en-US" altLang="zh-TW" sz="2800" dirty="0" smtClean="0">
                <a:solidFill>
                  <a:schemeClr val="tx1"/>
                </a:solidFill>
                <a:latin typeface="+mn-ea"/>
                <a:ea typeface="+mn-ea"/>
              </a:rPr>
            </a:br>
            <a:r>
              <a:rPr lang="en-US" altLang="zh-TW" sz="2800" dirty="0" smtClean="0">
                <a:solidFill>
                  <a:schemeClr val="tx1"/>
                </a:solidFill>
                <a:latin typeface="+mn-ea"/>
                <a:ea typeface="+mn-ea"/>
              </a:rPr>
              <a:t>-</a:t>
            </a:r>
            <a:r>
              <a:rPr lang="zh-TW" altLang="zh-TW" sz="2800" dirty="0" smtClean="0">
                <a:solidFill>
                  <a:schemeClr val="tx1"/>
                </a:solidFill>
                <a:latin typeface="+mn-ea"/>
                <a:ea typeface="+mn-ea"/>
              </a:rPr>
              <a:t>俄國</a:t>
            </a:r>
            <a:r>
              <a:rPr lang="zh-TW" altLang="zh-TW" sz="2800" dirty="0">
                <a:solidFill>
                  <a:schemeClr val="tx1"/>
                </a:solidFill>
                <a:latin typeface="+mn-ea"/>
                <a:ea typeface="+mn-ea"/>
              </a:rPr>
              <a:t>符號學（1917年之前</a:t>
            </a:r>
            <a:r>
              <a:rPr lang="zh-TW" altLang="zh-TW" sz="2800" dirty="0" smtClean="0">
                <a:solidFill>
                  <a:schemeClr val="tx1"/>
                </a:solidFill>
                <a:latin typeface="+mn-ea"/>
                <a:ea typeface="+mn-ea"/>
              </a:rPr>
              <a:t>)</a:t>
            </a:r>
            <a:r>
              <a:rPr lang="en-US" altLang="zh-TW" sz="2800" dirty="0" smtClean="0">
                <a:solidFill>
                  <a:schemeClr val="tx1"/>
                </a:solidFill>
                <a:latin typeface="+mn-ea"/>
                <a:ea typeface="+mn-ea"/>
              </a:rPr>
              <a:t/>
            </a:r>
            <a:br>
              <a:rPr lang="en-US" altLang="zh-TW" sz="2800" dirty="0" smtClean="0">
                <a:solidFill>
                  <a:schemeClr val="tx1"/>
                </a:solidFill>
                <a:latin typeface="+mn-ea"/>
                <a:ea typeface="+mn-ea"/>
              </a:rPr>
            </a:br>
            <a:r>
              <a:rPr lang="en-US" altLang="zh-TW" sz="2800" dirty="0" smtClean="0">
                <a:solidFill>
                  <a:schemeClr val="tx1"/>
                </a:solidFill>
                <a:latin typeface="+mn-ea"/>
                <a:ea typeface="+mn-ea"/>
              </a:rPr>
              <a:t/>
            </a:r>
            <a:br>
              <a:rPr lang="en-US" altLang="zh-TW" sz="2800" dirty="0" smtClean="0">
                <a:solidFill>
                  <a:schemeClr val="tx1"/>
                </a:solidFill>
                <a:latin typeface="+mn-ea"/>
                <a:ea typeface="+mn-ea"/>
              </a:rPr>
            </a:br>
            <a:r>
              <a:rPr lang="en-US" altLang="zh-TW" sz="2800" dirty="0" smtClean="0">
                <a:solidFill>
                  <a:schemeClr val="tx1"/>
                </a:solidFill>
                <a:latin typeface="+mn-ea"/>
                <a:ea typeface="+mn-ea"/>
              </a:rPr>
              <a:t>-</a:t>
            </a:r>
            <a:r>
              <a:rPr lang="zh-TW" altLang="zh-TW" sz="2800" dirty="0">
                <a:solidFill>
                  <a:schemeClr val="tx1"/>
                </a:solidFill>
                <a:latin typeface="+mn-ea"/>
                <a:ea typeface="+mn-ea"/>
              </a:rPr>
              <a:t>蘇聯符號學（1960年</a:t>
            </a:r>
            <a:r>
              <a:rPr lang="zh-TW" altLang="zh-TW" sz="2800" dirty="0" smtClean="0">
                <a:solidFill>
                  <a:schemeClr val="tx1"/>
                </a:solidFill>
                <a:latin typeface="+mn-ea"/>
                <a:ea typeface="+mn-ea"/>
              </a:rPr>
              <a:t>）</a:t>
            </a:r>
            <a:r>
              <a:rPr lang="en-US" altLang="zh-TW" sz="2800" dirty="0" smtClean="0">
                <a:solidFill>
                  <a:schemeClr val="tx1"/>
                </a:solidFill>
                <a:latin typeface="+mn-ea"/>
                <a:ea typeface="+mn-ea"/>
              </a:rPr>
              <a:t/>
            </a:r>
            <a:br>
              <a:rPr lang="en-US" altLang="zh-TW" sz="2800" dirty="0" smtClean="0">
                <a:solidFill>
                  <a:schemeClr val="tx1"/>
                </a:solidFill>
                <a:latin typeface="+mn-ea"/>
                <a:ea typeface="+mn-ea"/>
              </a:rPr>
            </a:br>
            <a:r>
              <a:rPr lang="en-US" altLang="zh-TW" sz="2800" dirty="0" smtClean="0">
                <a:solidFill>
                  <a:schemeClr val="tx1"/>
                </a:solidFill>
                <a:latin typeface="+mn-ea"/>
                <a:ea typeface="+mn-ea"/>
              </a:rPr>
              <a:t/>
            </a:r>
            <a:br>
              <a:rPr lang="en-US" altLang="zh-TW" sz="2800" dirty="0" smtClean="0">
                <a:solidFill>
                  <a:schemeClr val="tx1"/>
                </a:solidFill>
                <a:latin typeface="+mn-ea"/>
                <a:ea typeface="+mn-ea"/>
              </a:rPr>
            </a:br>
            <a:r>
              <a:rPr lang="en-US" altLang="zh-TW" sz="2800" dirty="0" smtClean="0">
                <a:solidFill>
                  <a:schemeClr val="tx1"/>
                </a:solidFill>
                <a:latin typeface="+mn-ea"/>
                <a:ea typeface="+mn-ea"/>
              </a:rPr>
              <a:t>-</a:t>
            </a:r>
            <a:r>
              <a:rPr lang="zh-TW" altLang="zh-TW" sz="2800" dirty="0">
                <a:solidFill>
                  <a:schemeClr val="tx1"/>
                </a:solidFill>
                <a:latin typeface="+mn-ea"/>
                <a:ea typeface="+mn-ea"/>
              </a:rPr>
              <a:t>法國結構主義符號學（1960年</a:t>
            </a:r>
            <a:r>
              <a:rPr lang="zh-TW" altLang="zh-TW" sz="2800" dirty="0" smtClean="0">
                <a:solidFill>
                  <a:schemeClr val="tx1"/>
                </a:solidFill>
                <a:latin typeface="+mn-ea"/>
                <a:ea typeface="+mn-ea"/>
              </a:rPr>
              <a:t>）</a:t>
            </a:r>
            <a:r>
              <a:rPr lang="en-US" altLang="zh-TW" sz="2800" dirty="0" smtClean="0">
                <a:solidFill>
                  <a:schemeClr val="tx1"/>
                </a:solidFill>
                <a:latin typeface="+mn-ea"/>
                <a:ea typeface="+mn-ea"/>
              </a:rPr>
              <a:t>ex:</a:t>
            </a:r>
            <a:r>
              <a:rPr lang="zh-TW" altLang="en-US" sz="2800" u="sng" dirty="0" smtClean="0">
                <a:solidFill>
                  <a:schemeClr val="tx1"/>
                </a:solidFill>
                <a:latin typeface="+mn-ea"/>
                <a:ea typeface="+mn-ea"/>
              </a:rPr>
              <a:t>羅蘭 巴</a:t>
            </a:r>
            <a:r>
              <a:rPr lang="zh-TW" altLang="en-US" sz="2800" u="sng" dirty="0" smtClean="0">
                <a:solidFill>
                  <a:schemeClr val="tx1"/>
                </a:solidFill>
                <a:latin typeface="+mn-ea"/>
                <a:ea typeface="+mn-ea"/>
              </a:rPr>
              <a:t>特</a:t>
            </a:r>
            <a:r>
              <a:rPr lang="en-US" altLang="zh-TW" sz="2800" u="sng" dirty="0" smtClean="0">
                <a:solidFill>
                  <a:schemeClr val="tx1"/>
                </a:solidFill>
                <a:latin typeface="+mn-ea"/>
                <a:ea typeface="+mn-ea"/>
              </a:rPr>
              <a:t/>
            </a:r>
            <a:br>
              <a:rPr lang="en-US" altLang="zh-TW" sz="2800" u="sng" dirty="0" smtClean="0">
                <a:solidFill>
                  <a:schemeClr val="tx1"/>
                </a:solidFill>
                <a:latin typeface="+mn-ea"/>
                <a:ea typeface="+mn-ea"/>
              </a:rPr>
            </a:br>
            <a:r>
              <a:rPr lang="en-US" altLang="zh-TW" sz="2800" dirty="0" smtClean="0">
                <a:solidFill>
                  <a:schemeClr val="tx1"/>
                </a:solidFill>
                <a:latin typeface="+mn-ea"/>
                <a:ea typeface="+mn-ea"/>
              </a:rPr>
              <a:t/>
            </a:r>
            <a:br>
              <a:rPr lang="en-US" altLang="zh-TW" sz="2800" dirty="0" smtClean="0">
                <a:solidFill>
                  <a:schemeClr val="tx1"/>
                </a:solidFill>
                <a:latin typeface="+mn-ea"/>
                <a:ea typeface="+mn-ea"/>
              </a:rPr>
            </a:br>
            <a:r>
              <a:rPr lang="en-US" altLang="zh-TW" sz="2800" dirty="0" smtClean="0">
                <a:solidFill>
                  <a:schemeClr val="tx1"/>
                </a:solidFill>
                <a:latin typeface="+mn-ea"/>
                <a:ea typeface="+mn-ea"/>
              </a:rPr>
              <a:t>-</a:t>
            </a:r>
            <a:r>
              <a:rPr lang="zh-TW" altLang="zh-TW" sz="2800" dirty="0">
                <a:solidFill>
                  <a:schemeClr val="tx1"/>
                </a:solidFill>
                <a:latin typeface="+mn-ea"/>
                <a:ea typeface="+mn-ea"/>
              </a:rPr>
              <a:t>美國符號</a:t>
            </a:r>
            <a:r>
              <a:rPr lang="zh-TW" altLang="zh-TW" sz="2800" dirty="0" smtClean="0">
                <a:solidFill>
                  <a:schemeClr val="tx1"/>
                </a:solidFill>
                <a:latin typeface="+mn-ea"/>
                <a:ea typeface="+mn-ea"/>
              </a:rPr>
              <a:t>學</a:t>
            </a:r>
            <a:r>
              <a:rPr lang="en-US" altLang="zh-TW" sz="2800" dirty="0" smtClean="0">
                <a:solidFill>
                  <a:schemeClr val="tx1"/>
                </a:solidFill>
                <a:latin typeface="+mn-ea"/>
                <a:ea typeface="+mn-ea"/>
              </a:rPr>
              <a:t/>
            </a:r>
            <a:br>
              <a:rPr lang="en-US" altLang="zh-TW" sz="2800" dirty="0" smtClean="0">
                <a:solidFill>
                  <a:schemeClr val="tx1"/>
                </a:solidFill>
                <a:latin typeface="+mn-ea"/>
                <a:ea typeface="+mn-ea"/>
              </a:rPr>
            </a:br>
            <a:r>
              <a:rPr lang="en-US" altLang="zh-TW" sz="2800" dirty="0" smtClean="0">
                <a:solidFill>
                  <a:schemeClr val="tx1"/>
                </a:solidFill>
                <a:latin typeface="+mn-ea"/>
                <a:ea typeface="+mn-ea"/>
              </a:rPr>
              <a:t/>
            </a:r>
            <a:br>
              <a:rPr lang="en-US" altLang="zh-TW" sz="2800" dirty="0" smtClean="0">
                <a:solidFill>
                  <a:schemeClr val="tx1"/>
                </a:solidFill>
                <a:latin typeface="+mn-ea"/>
                <a:ea typeface="+mn-ea"/>
              </a:rPr>
            </a:br>
            <a:r>
              <a:rPr lang="en-US" altLang="zh-TW" sz="2800" dirty="0" smtClean="0">
                <a:solidFill>
                  <a:schemeClr val="tx1"/>
                </a:solidFill>
                <a:latin typeface="+mn-ea"/>
                <a:ea typeface="+mn-ea"/>
              </a:rPr>
              <a:t>-</a:t>
            </a:r>
            <a:r>
              <a:rPr lang="zh-TW" altLang="zh-TW" sz="2800" dirty="0">
                <a:solidFill>
                  <a:schemeClr val="tx1"/>
                </a:solidFill>
                <a:latin typeface="+mn-ea"/>
                <a:ea typeface="+mn-ea"/>
              </a:rPr>
              <a:t>義大利符號學</a:t>
            </a:r>
            <a:endParaRPr lang="zh-TW" altLang="en-US" sz="2800" dirty="0">
              <a:solidFill>
                <a:schemeClr val="tx1"/>
              </a:solidFill>
              <a:latin typeface="+mn-ea"/>
              <a:ea typeface="+mn-ea"/>
            </a:endParaRPr>
          </a:p>
        </p:txBody>
      </p:sp>
      <p:sp>
        <p:nvSpPr>
          <p:cNvPr id="13315" name="文字版面配置區 2"/>
          <p:cNvSpPr>
            <a:spLocks noGrp="1"/>
          </p:cNvSpPr>
          <p:nvPr>
            <p:ph type="body" idx="1"/>
          </p:nvPr>
        </p:nvSpPr>
        <p:spPr>
          <a:xfrm>
            <a:off x="1258888" y="476250"/>
            <a:ext cx="6418262" cy="939800"/>
          </a:xfrm>
        </p:spPr>
        <p:txBody>
          <a:bodyPr/>
          <a:lstStyle/>
          <a:p>
            <a:r>
              <a:rPr lang="zh-TW" altLang="zh-TW" sz="4000" b="1" smtClean="0"/>
              <a:t>主要學派</a:t>
            </a:r>
            <a:endParaRPr lang="zh-TW" altLang="en-US" sz="4000" smtClean="0"/>
          </a:p>
          <a:p>
            <a:endParaRPr lang="zh-TW" alt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title"/>
          </p:nvPr>
        </p:nvSpPr>
        <p:spPr>
          <a:xfrm>
            <a:off x="468313" y="1484313"/>
            <a:ext cx="8280400" cy="5040312"/>
          </a:xfrm>
        </p:spPr>
        <p:txBody>
          <a:bodyPr/>
          <a:lstStyle/>
          <a:p>
            <a:pPr algn="l"/>
            <a:r>
              <a:rPr lang="zh-TW" altLang="en-US" sz="2400" dirty="0" smtClean="0">
                <a:solidFill>
                  <a:schemeClr val="tx1"/>
                </a:solidFill>
              </a:rPr>
              <a:t>被譽為「符號學之父」的瑞士語言學家索緒爾是現代符號學的始者之一，他把語言學研究範圍發展成為符號學領域，他認為「符號是語言的基礎單位，語言是符號的集合體」，並把符號劃分為「符號具」、「符號義」兩種層次。</a:t>
            </a:r>
          </a:p>
        </p:txBody>
      </p:sp>
      <p:sp>
        <p:nvSpPr>
          <p:cNvPr id="3" name="文字版面配置區 2"/>
          <p:cNvSpPr>
            <a:spLocks noGrp="1"/>
          </p:cNvSpPr>
          <p:nvPr>
            <p:ph type="body" idx="1"/>
          </p:nvPr>
        </p:nvSpPr>
        <p:spPr>
          <a:xfrm>
            <a:off x="1258888" y="476250"/>
            <a:ext cx="6489700" cy="939800"/>
          </a:xfrm>
        </p:spPr>
        <p:txBody>
          <a:bodyPr rtlCol="0"/>
          <a:lstStyle/>
          <a:p>
            <a:pPr fontAlgn="auto">
              <a:spcAft>
                <a:spcPts val="0"/>
              </a:spcAft>
              <a:defRPr/>
            </a:pPr>
            <a:r>
              <a:rPr lang="zh-TW" altLang="en-US" sz="4000" b="1" dirty="0">
                <a:latin typeface="+mn-ea"/>
              </a:rPr>
              <a:t>符號學 </a:t>
            </a:r>
            <a:r>
              <a:rPr lang="en-US" altLang="zh-TW" sz="4000" b="1" dirty="0">
                <a:latin typeface="+mn-ea"/>
              </a:rPr>
              <a:t>La </a:t>
            </a:r>
            <a:r>
              <a:rPr lang="en-US" altLang="zh-TW" sz="4000" b="1" dirty="0" err="1">
                <a:latin typeface="+mn-ea"/>
              </a:rPr>
              <a:t>sémiologie</a:t>
            </a:r>
            <a:endParaRPr lang="en-US" altLang="zh-TW" sz="4000" b="1" dirty="0">
              <a:latin typeface="+mn-ea"/>
            </a:endParaRPr>
          </a:p>
          <a:p>
            <a:pPr fontAlgn="auto">
              <a:spcAft>
                <a:spcPts val="0"/>
              </a:spcAft>
              <a:defRPr/>
            </a:pPr>
            <a:endParaRPr lang="zh-TW" altLang="en-US" dirty="0"/>
          </a:p>
        </p:txBody>
      </p:sp>
      <p:pic>
        <p:nvPicPr>
          <p:cNvPr id="14340" name="圖片 3"/>
          <p:cNvPicPr>
            <a:picLocks noChangeAspect="1"/>
          </p:cNvPicPr>
          <p:nvPr/>
        </p:nvPicPr>
        <p:blipFill>
          <a:blip r:embed="rId2" cstate="print"/>
          <a:srcRect/>
          <a:stretch>
            <a:fillRect/>
          </a:stretch>
        </p:blipFill>
        <p:spPr bwMode="auto">
          <a:xfrm>
            <a:off x="1908175" y="3135313"/>
            <a:ext cx="2303463" cy="3157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標題 1"/>
          <p:cNvSpPr>
            <a:spLocks noGrp="1"/>
          </p:cNvSpPr>
          <p:nvPr>
            <p:ph type="title"/>
          </p:nvPr>
        </p:nvSpPr>
        <p:spPr>
          <a:xfrm>
            <a:off x="611560" y="1844824"/>
            <a:ext cx="8064895" cy="4464496"/>
          </a:xfrm>
        </p:spPr>
        <p:txBody>
          <a:bodyPr>
            <a:normAutofit/>
          </a:bodyPr>
          <a:lstStyle/>
          <a:p>
            <a:pPr algn="l"/>
            <a:r>
              <a:rPr lang="zh-TW" altLang="zh-TW" sz="3200" dirty="0">
                <a:solidFill>
                  <a:schemeClr val="tx1"/>
                </a:solidFill>
              </a:rPr>
              <a:t>文學創作是一種符號的有序排列和理性</a:t>
            </a:r>
            <a:r>
              <a:rPr lang="zh-TW" altLang="zh-TW" sz="3200" dirty="0" smtClean="0">
                <a:solidFill>
                  <a:schemeClr val="tx1"/>
                </a:solidFill>
              </a:rPr>
              <a:t>整合</a:t>
            </a:r>
            <a:r>
              <a:rPr lang="zh-TW" altLang="en-US" sz="3200" dirty="0" smtClean="0">
                <a:solidFill>
                  <a:schemeClr val="tx1"/>
                </a:solidFill>
              </a:rPr>
              <a:t>，</a:t>
            </a:r>
            <a:r>
              <a:rPr lang="en-US" altLang="zh-TW" sz="3200" dirty="0" smtClean="0">
                <a:solidFill>
                  <a:schemeClr val="tx1"/>
                </a:solidFill>
              </a:rPr>
              <a:t> </a:t>
            </a:r>
            <a:r>
              <a:rPr lang="zh-TW" altLang="zh-TW" sz="3200" dirty="0">
                <a:solidFill>
                  <a:schemeClr val="tx1"/>
                </a:solidFill>
              </a:rPr>
              <a:t>把文學放進符號學中來</a:t>
            </a:r>
            <a:r>
              <a:rPr lang="zh-TW" altLang="zh-TW" sz="3200" dirty="0" smtClean="0">
                <a:solidFill>
                  <a:schemeClr val="tx1"/>
                </a:solidFill>
              </a:rPr>
              <a:t>考慮</a:t>
            </a:r>
            <a:r>
              <a:rPr lang="zh-TW" altLang="en-US" sz="3200" dirty="0" smtClean="0">
                <a:solidFill>
                  <a:schemeClr val="tx1"/>
                </a:solidFill>
              </a:rPr>
              <a:t>，</a:t>
            </a:r>
            <a:r>
              <a:rPr lang="zh-TW" altLang="zh-TW" sz="3200" dirty="0" smtClean="0">
                <a:solidFill>
                  <a:schemeClr val="tx1"/>
                </a:solidFill>
              </a:rPr>
              <a:t>文學</a:t>
            </a:r>
            <a:r>
              <a:rPr lang="zh-TW" altLang="zh-TW" sz="3200" dirty="0">
                <a:solidFill>
                  <a:schemeClr val="tx1"/>
                </a:solidFill>
              </a:rPr>
              <a:t>就是一種言語活動</a:t>
            </a:r>
            <a:r>
              <a:rPr lang="en-US" altLang="zh-TW" sz="3200" dirty="0">
                <a:solidFill>
                  <a:schemeClr val="tx1"/>
                </a:solidFill>
              </a:rPr>
              <a:t>,</a:t>
            </a:r>
            <a:r>
              <a:rPr lang="zh-TW" altLang="zh-TW" sz="3200" dirty="0">
                <a:solidFill>
                  <a:schemeClr val="tx1"/>
                </a:solidFill>
              </a:rPr>
              <a:t>也就是一種符號系統。</a:t>
            </a:r>
            <a:br>
              <a:rPr lang="zh-TW" altLang="zh-TW" sz="3200" dirty="0">
                <a:solidFill>
                  <a:schemeClr val="tx1"/>
                </a:solidFill>
              </a:rPr>
            </a:br>
            <a:endParaRPr lang="zh-TW" altLang="en-US" sz="3200" dirty="0" smtClean="0">
              <a:solidFill>
                <a:schemeClr val="tx1"/>
              </a:solidFill>
            </a:endParaRPr>
          </a:p>
        </p:txBody>
      </p:sp>
      <p:sp>
        <p:nvSpPr>
          <p:cNvPr id="3" name="文字版面配置區 2"/>
          <p:cNvSpPr>
            <a:spLocks noGrp="1"/>
          </p:cNvSpPr>
          <p:nvPr>
            <p:ph type="body" idx="1"/>
          </p:nvPr>
        </p:nvSpPr>
        <p:spPr>
          <a:xfrm>
            <a:off x="1403350" y="260350"/>
            <a:ext cx="6516688" cy="1612900"/>
          </a:xfrm>
        </p:spPr>
        <p:txBody>
          <a:bodyPr rtlCol="0"/>
          <a:lstStyle/>
          <a:p>
            <a:pPr fontAlgn="auto">
              <a:spcAft>
                <a:spcPts val="0"/>
              </a:spcAft>
              <a:defRPr/>
            </a:pPr>
            <a:r>
              <a:rPr lang="zh-TW" altLang="en-US" sz="4000" dirty="0">
                <a:latin typeface="+mn-ea"/>
              </a:rPr>
              <a:t>符號學</a:t>
            </a:r>
            <a:r>
              <a:rPr lang="en-US" altLang="zh-TW" sz="4000" dirty="0">
                <a:latin typeface="+mn-ea"/>
              </a:rPr>
              <a:t>&amp;</a:t>
            </a:r>
            <a:r>
              <a:rPr lang="zh-TW" altLang="en-US" sz="4000" dirty="0">
                <a:latin typeface="+mn-ea"/>
              </a:rPr>
              <a:t>大眾文學</a:t>
            </a:r>
            <a:endParaRPr lang="en-US" altLang="zh-TW" sz="4000" dirty="0">
              <a:latin typeface="+mn-ea"/>
            </a:endParaRPr>
          </a:p>
          <a:p>
            <a:pPr fontAlgn="auto">
              <a:spcAft>
                <a:spcPts val="0"/>
              </a:spcAft>
              <a:defRPr/>
            </a:pPr>
            <a:endParaRPr lang="zh-TW"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1916832"/>
            <a:ext cx="8748464" cy="4941168"/>
          </a:xfrm>
        </p:spPr>
        <p:txBody>
          <a:bodyPr>
            <a:normAutofit fontScale="90000"/>
          </a:bodyPr>
          <a:lstStyle/>
          <a:p>
            <a:pPr algn="l"/>
            <a:r>
              <a:rPr lang="zh-TW" altLang="zh-TW" sz="2800" dirty="0">
                <a:solidFill>
                  <a:schemeClr val="tx1"/>
                </a:solidFill>
                <a:latin typeface="+mn-ea"/>
              </a:rPr>
              <a:t>隨便睡吧，抽煙吧；發愁吧，別作聲，</a:t>
            </a:r>
            <a:br>
              <a:rPr lang="zh-TW" altLang="zh-TW" sz="2800" dirty="0">
                <a:solidFill>
                  <a:schemeClr val="tx1"/>
                </a:solidFill>
                <a:latin typeface="+mn-ea"/>
              </a:rPr>
            </a:br>
            <a:r>
              <a:rPr lang="zh-TW" altLang="zh-TW" sz="2800" dirty="0">
                <a:solidFill>
                  <a:schemeClr val="tx1"/>
                </a:solidFill>
                <a:latin typeface="+mn-ea"/>
              </a:rPr>
              <a:t>去厭倦無聊的深淵裡深深地潛藏； </a:t>
            </a:r>
            <a:br>
              <a:rPr lang="zh-TW" altLang="zh-TW" sz="2800" dirty="0">
                <a:solidFill>
                  <a:schemeClr val="tx1"/>
                </a:solidFill>
                <a:latin typeface="+mn-ea"/>
              </a:rPr>
            </a:br>
            <a:r>
              <a:rPr lang="en-US" altLang="zh-TW" sz="2800" dirty="0">
                <a:solidFill>
                  <a:schemeClr val="tx1"/>
                </a:solidFill>
                <a:latin typeface="+mn-ea"/>
              </a:rPr>
              <a:t> </a:t>
            </a:r>
            <a:r>
              <a:rPr lang="zh-TW" altLang="zh-TW" sz="2800" dirty="0">
                <a:solidFill>
                  <a:schemeClr val="tx1"/>
                </a:solidFill>
                <a:latin typeface="+mn-ea"/>
              </a:rPr>
              <a:t/>
            </a:r>
            <a:br>
              <a:rPr lang="zh-TW" altLang="zh-TW" sz="2800" dirty="0">
                <a:solidFill>
                  <a:schemeClr val="tx1"/>
                </a:solidFill>
                <a:latin typeface="+mn-ea"/>
              </a:rPr>
            </a:br>
            <a:r>
              <a:rPr lang="zh-TW" altLang="zh-TW" sz="2800" dirty="0">
                <a:solidFill>
                  <a:schemeClr val="tx1"/>
                </a:solidFill>
                <a:latin typeface="+mn-ea"/>
              </a:rPr>
              <a:t>從深淵直到九重天，除了我本人，</a:t>
            </a:r>
            <a:br>
              <a:rPr lang="zh-TW" altLang="zh-TW" sz="2800" dirty="0">
                <a:solidFill>
                  <a:schemeClr val="tx1"/>
                </a:solidFill>
                <a:latin typeface="+mn-ea"/>
              </a:rPr>
            </a:br>
            <a:r>
              <a:rPr lang="zh-TW" altLang="zh-TW" sz="2800" dirty="0">
                <a:solidFill>
                  <a:schemeClr val="tx1"/>
                </a:solidFill>
                <a:latin typeface="+mn-ea"/>
              </a:rPr>
              <a:t>誰也不理會你的、被詛咒的女人； </a:t>
            </a:r>
            <a:br>
              <a:rPr lang="zh-TW" altLang="zh-TW" sz="2800" dirty="0">
                <a:solidFill>
                  <a:schemeClr val="tx1"/>
                </a:solidFill>
                <a:latin typeface="+mn-ea"/>
              </a:rPr>
            </a:br>
            <a:r>
              <a:rPr lang="en-US" altLang="zh-TW" sz="2800" dirty="0">
                <a:solidFill>
                  <a:schemeClr val="tx1"/>
                </a:solidFill>
                <a:latin typeface="+mn-ea"/>
              </a:rPr>
              <a:t> </a:t>
            </a:r>
            <a:r>
              <a:rPr lang="zh-TW" altLang="zh-TW" sz="2800" dirty="0">
                <a:solidFill>
                  <a:schemeClr val="tx1"/>
                </a:solidFill>
                <a:latin typeface="+mn-ea"/>
              </a:rPr>
              <a:t/>
            </a:r>
            <a:br>
              <a:rPr lang="zh-TW" altLang="zh-TW" sz="2800" dirty="0">
                <a:solidFill>
                  <a:schemeClr val="tx1"/>
                </a:solidFill>
                <a:latin typeface="+mn-ea"/>
              </a:rPr>
            </a:br>
            <a:r>
              <a:rPr lang="zh-TW" altLang="zh-TW" sz="2800" dirty="0">
                <a:solidFill>
                  <a:schemeClr val="tx1"/>
                </a:solidFill>
                <a:latin typeface="+mn-ea"/>
              </a:rPr>
              <a:t>這時，醉人的回憶正飛舞在沉沉</a:t>
            </a:r>
            <a:br>
              <a:rPr lang="zh-TW" altLang="zh-TW" sz="2800" dirty="0">
                <a:solidFill>
                  <a:schemeClr val="tx1"/>
                </a:solidFill>
                <a:latin typeface="+mn-ea"/>
              </a:rPr>
            </a:br>
            <a:r>
              <a:rPr lang="zh-TW" altLang="zh-TW" sz="2800" dirty="0">
                <a:solidFill>
                  <a:schemeClr val="tx1"/>
                </a:solidFill>
                <a:latin typeface="+mn-ea"/>
              </a:rPr>
              <a:t>混濁的空氣中；眼睛閉上；而眩暈</a:t>
            </a:r>
            <a:br>
              <a:rPr lang="zh-TW" altLang="zh-TW" sz="2800" dirty="0">
                <a:solidFill>
                  <a:schemeClr val="tx1"/>
                </a:solidFill>
                <a:latin typeface="+mn-ea"/>
              </a:rPr>
            </a:br>
            <a:r>
              <a:rPr lang="zh-TW" altLang="zh-TW" sz="2800" dirty="0">
                <a:solidFill>
                  <a:schemeClr val="tx1"/>
                </a:solidFill>
                <a:latin typeface="+mn-ea"/>
              </a:rPr>
              <a:t>卻攫住被征服的靈魂，用手推它，</a:t>
            </a:r>
            <a:br>
              <a:rPr lang="zh-TW" altLang="zh-TW" sz="2800" dirty="0">
                <a:solidFill>
                  <a:schemeClr val="tx1"/>
                </a:solidFill>
                <a:latin typeface="+mn-ea"/>
              </a:rPr>
            </a:br>
            <a:r>
              <a:rPr lang="zh-TW" altLang="zh-TW" sz="2800" dirty="0">
                <a:solidFill>
                  <a:schemeClr val="tx1"/>
                </a:solidFill>
                <a:latin typeface="+mn-ea"/>
              </a:rPr>
              <a:t>推向充滿人間瘴氣的深淵之下；</a:t>
            </a:r>
            <a:r>
              <a:rPr lang="zh-TW" altLang="en-US" sz="2800" dirty="0">
                <a:solidFill>
                  <a:schemeClr val="tx1"/>
                </a:solidFill>
                <a:latin typeface="+mn-ea"/>
              </a:rPr>
              <a:t>           </a:t>
            </a:r>
            <a:r>
              <a:rPr lang="zh-TW" altLang="en-US" sz="2800" dirty="0" smtClean="0">
                <a:solidFill>
                  <a:schemeClr val="tx1"/>
                </a:solidFill>
                <a:latin typeface="+mn-ea"/>
              </a:rPr>
              <a:t>出自</a:t>
            </a:r>
            <a:r>
              <a:rPr lang="zh-TW" altLang="zh-TW" sz="2800" dirty="0">
                <a:solidFill>
                  <a:schemeClr val="tx1"/>
                </a:solidFill>
              </a:rPr>
              <a:t>錢春綺</a:t>
            </a:r>
            <a:r>
              <a:rPr lang="zh-TW" altLang="en-US" sz="2800" dirty="0">
                <a:solidFill>
                  <a:schemeClr val="tx1"/>
                </a:solidFill>
              </a:rPr>
              <a:t>譯</a:t>
            </a:r>
            <a:r>
              <a:rPr lang="zh-TW" altLang="en-US" sz="2800" dirty="0">
                <a:solidFill>
                  <a:schemeClr val="tx1"/>
                </a:solidFill>
                <a:latin typeface="+mn-ea"/>
              </a:rPr>
              <a:t>作</a:t>
            </a:r>
            <a:r>
              <a:rPr lang="zh-TW" altLang="en-US" sz="3600" dirty="0">
                <a:latin typeface="+mn-ea"/>
              </a:rPr>
              <a:t/>
            </a:r>
            <a:br>
              <a:rPr lang="zh-TW" altLang="en-US" sz="3600" dirty="0">
                <a:latin typeface="+mn-ea"/>
              </a:rPr>
            </a:br>
            <a:endParaRPr lang="zh-TW" altLang="en-US" dirty="0"/>
          </a:p>
        </p:txBody>
      </p:sp>
      <p:sp>
        <p:nvSpPr>
          <p:cNvPr id="3" name="文字版面配置區 2"/>
          <p:cNvSpPr>
            <a:spLocks noGrp="1"/>
          </p:cNvSpPr>
          <p:nvPr>
            <p:ph type="body" idx="1"/>
          </p:nvPr>
        </p:nvSpPr>
        <p:spPr>
          <a:xfrm>
            <a:off x="1043608" y="404664"/>
            <a:ext cx="7245547" cy="1468529"/>
          </a:xfrm>
        </p:spPr>
        <p:txBody>
          <a:bodyPr>
            <a:noAutofit/>
          </a:bodyPr>
          <a:lstStyle/>
          <a:p>
            <a:r>
              <a:rPr lang="zh-TW" altLang="en-US" sz="4400" dirty="0"/>
              <a:t>波德萊爾：惡之花</a:t>
            </a:r>
            <a:r>
              <a:rPr lang="en-US" altLang="zh-TW" sz="4400" dirty="0"/>
              <a:t/>
            </a:r>
            <a:br>
              <a:rPr lang="en-US" altLang="zh-TW" sz="4400" dirty="0"/>
            </a:br>
            <a:r>
              <a:rPr lang="fr-FR" altLang="zh-TW" sz="2800" dirty="0">
                <a:latin typeface="Times New Roman" pitchFamily="18" charset="0"/>
                <a:cs typeface="Times New Roman" pitchFamily="18" charset="0"/>
              </a:rPr>
              <a:t>Charles Pierre Baudelaire</a:t>
            </a:r>
            <a:r>
              <a:rPr lang="zh-TW" altLang="en-US" sz="2800" dirty="0">
                <a:latin typeface="Times New Roman" pitchFamily="18" charset="0"/>
                <a:cs typeface="Times New Roman" pitchFamily="18" charset="0"/>
              </a:rPr>
              <a:t>：</a:t>
            </a:r>
            <a:r>
              <a:rPr lang="fr-FR" altLang="zh-TW" sz="2800" i="1" dirty="0">
                <a:latin typeface="Times New Roman" pitchFamily="18" charset="0"/>
                <a:cs typeface="Times New Roman" pitchFamily="18" charset="0"/>
              </a:rPr>
              <a:t>Les fleurs du mal</a:t>
            </a:r>
            <a:endParaRPr lang="zh-TW" altLang="en-US" sz="2800" dirty="0"/>
          </a:p>
        </p:txBody>
      </p:sp>
    </p:spTree>
    <p:extLst>
      <p:ext uri="{BB962C8B-B14F-4D97-AF65-F5344CB8AC3E}">
        <p14:creationId xmlns:p14="http://schemas.microsoft.com/office/powerpoint/2010/main" val="7337126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符號學">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符號學</Template>
  <TotalTime>119</TotalTime>
  <Words>520</Words>
  <Application>Microsoft Office PowerPoint</Application>
  <PresentationFormat>如螢幕大小 (4:3)</PresentationFormat>
  <Paragraphs>56</Paragraphs>
  <Slides>27</Slides>
  <Notes>0</Notes>
  <HiddenSlides>0</HiddenSlides>
  <MMClips>0</MMClips>
  <ScaleCrop>false</ScaleCrop>
  <HeadingPairs>
    <vt:vector size="4" baseType="variant">
      <vt:variant>
        <vt:lpstr>佈景主題</vt:lpstr>
      </vt:variant>
      <vt:variant>
        <vt:i4>1</vt:i4>
      </vt:variant>
      <vt:variant>
        <vt:lpstr>投影片標題</vt:lpstr>
      </vt:variant>
      <vt:variant>
        <vt:i4>27</vt:i4>
      </vt:variant>
    </vt:vector>
  </HeadingPairs>
  <TitlesOfParts>
    <vt:vector size="28" baseType="lpstr">
      <vt:lpstr>符號學</vt:lpstr>
      <vt:lpstr>符號學:大眾文學、文化</vt:lpstr>
      <vt:lpstr>目錄</vt:lpstr>
      <vt:lpstr>符號學除了研究符號本身的形式之外，更是一門研究符號所衍生意義的學問。  符號學廣義上是研究符號傳意的人文科學，當中涵蓋:文字元、訊號符、密碼、古文明記號、手語的科學。  </vt:lpstr>
      <vt:lpstr>PowerPoint 簡報</vt:lpstr>
      <vt:lpstr>符號學的發展源自於哲學家柏拉圖對語言結構和理念的關注。 (柏拉圖- 《理想國》指出的『馬』)   柏拉圖的一種「馬」，同時擁有「理念」和「表象」兩種意義，似乎和現代符號學之父索緒爾提出的「符號具」、「符號義」兩種符號層次遙相呼應。    </vt:lpstr>
      <vt:lpstr>- 瑞士索緒爾符號學（1906年）  -俄國符號學（1917年之前)  -蘇聯符號學（1960年）  -法國結構主義符號學（1960年）ex:羅蘭 巴特  -美國符號學  -義大利符號學</vt:lpstr>
      <vt:lpstr>被譽為「符號學之父」的瑞士語言學家索緒爾是現代符號學的始者之一，他把語言學研究範圍發展成為符號學領域，他認為「符號是語言的基礎單位，語言是符號的集合體」，並把符號劃分為「符號具」、「符號義」兩種層次。</vt:lpstr>
      <vt:lpstr>文學創作是一種符號的有序排列和理性整合， 把文學放進符號學中來考慮，文學就是一種言語活動,也就是一種符號系統。 </vt:lpstr>
      <vt:lpstr>隨便睡吧，抽煙吧；發愁吧，別作聲， 去厭倦無聊的深淵裡深深地潛藏；    從深淵直到九重天，除了我本人， 誰也不理會你的、被詛咒的女人；    這時，醉人的回憶正飛舞在沉沉 混濁的空氣中；眼睛閉上；而眩暈 卻攫住被征服的靈魂，用手推它， 推向充滿人間瘴氣的深淵之下；           出自錢春綺譯作 </vt:lpstr>
      <vt:lpstr>意符：瑪德萊娜糕點( La madeleine ) 意旨：童年時光 </vt:lpstr>
      <vt:lpstr>英國著名歷史學家湯恩比（1889-1975）對於文化的定義：「文化是社會員中內在及外在的規律。」 而「內在及外在的規律」的有形（如造形風格）與無形（如風俗習慣）事物的具體表現，就是符號。</vt:lpstr>
      <vt:lpstr>例一 </vt:lpstr>
      <vt:lpstr>例二</vt:lpstr>
      <vt:lpstr>例三 (出自達文西密碼)</vt:lpstr>
      <vt:lpstr>․瑞士語言學家 　（認為符號是語言的基礎單位，語言是符號的集合體）  ․現代語言學之父，現代符號學先驅  ․ 《普通語言學教程》（Cours de Linguistique Générale） </vt:lpstr>
      <vt:lpstr>․全書分６部分  　　　　　語言（langue） ․語言　　言語  (parole) 　　　　　言語行為 (langage)  ․認為語言就是一種表達觀念的符號，提出設立一門研究社會生活中符號生命的科學－符號學 </vt:lpstr>
      <vt:lpstr>․語言：表達觀念的符號系統   ․可與文字、盲啞人的字母、客套用語等相稱   ․大部分的篇幅都在討論語言學的問題 </vt:lpstr>
      <vt:lpstr>․形式和概念的結合   ․符號＝意符（符號具）＋意旨（符號義）   ․符號的任意性：意符、意旨無天然或必然的聯繫，兩者關係屬隨機的 　 </vt:lpstr>
      <vt:lpstr>PowerPoint 簡報</vt:lpstr>
      <vt:lpstr>․開闢了語言研究的一個新的歷史時期  ․捷克布拉格學派出現，結構主義語言學在歐洲迅速發展  ․丹麥哥本哈根系學派，發展索緒爾有關形式與實質的思想，創立「語符學」 </vt:lpstr>
      <vt:lpstr>․法國文學批評家、文學家、社會學家、哲學家和符號學家  ․對於後現代主義思想發展有很大影響  ․ 《S/Z》、 《神話學》、《符號學原理》、《戀人絮語》… </vt:lpstr>
      <vt:lpstr>․語言不只是一個符號學系統的主要範疇，實際上，符號學家只研究語言 　　　　　　　　                羅蘭巴特   ․流行研究區                美國象徵互動論布魯默  　　　　　　　　</vt:lpstr>
      <vt:lpstr>․巴特認為我們處在一種書寫文字的時代處處都是語言的符號系統  ․他首先嚴格區分語言和言語：「語言既是一種社會習慣，又是一種意義系統。」  ․他的符號學和語言學乎融為一體，密不可分 </vt:lpstr>
      <vt:lpstr>․深刻敏銳的評論對結構主義、符號學和後結構主義等理論學派的發展做出了貢獻  ․巴特視野之寬闊導致他身後沒有一個思想家致力於效仿他。  ․作品引發了個人主義思想和可變性，而非一致性，任何一個對推斷涵義持反對態度的思想或理論家都可被視為巴爾特的追隨者。 </vt:lpstr>
      <vt:lpstr>─ 理論符號學導論 (李幼蒸 著) ─符號學(趙毅衡 編選) 符號理論與應用─http://ejournal.stpi.narl.org.tw/NSC_INDEX/Journal/EJ0001/10110/10110-03.pdf ─維基百科 ─百度 ─《Roland Barthes 羅蘭.巴特》 方謙譯 九大文化出版 ─《羅蘭.巴特訪談錄》 劉森堯譯 桂冠圖書 ─《符號語言學》王銘玉  宋尧 編 上海外語教育出版社 ─《索緒爾》 J.卡勒著 中國社會科學出版社 ─http://myweb.ncku.edu.tw/~k5696401/achievements_in_top1107-1.htm </vt:lpstr>
      <vt:lpstr>─德勒茲文學理論報告從索緒爾到普魯斯特與符號  ─《符號語言學》王銘玉  宋尧 編 上海外語教育出版社 ─《索緒爾》 J.卡勒著 中國社會科學出版社 ─ 理論符號學導論 (李幼蒸 著) ─符號學(趙毅衡 編選) http://astroscope.tumblr.com/ http://zodiac-heaven.blogspot.tw/2010_09_01_archive.html http://people.tribe.net/nacht/photos/cdbc1944-0e74-49a3-8488-c117b25cc82d</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符號學:大眾文學、文化</dc:title>
  <dc:creator>Odile</dc:creator>
  <cp:lastModifiedBy>Sylvia</cp:lastModifiedBy>
  <cp:revision>13</cp:revision>
  <dcterms:created xsi:type="dcterms:W3CDTF">2013-03-11T02:55:08Z</dcterms:created>
  <dcterms:modified xsi:type="dcterms:W3CDTF">2013-03-12T16:03:41Z</dcterms:modified>
</cp:coreProperties>
</file>